
<file path=[Content_Types].xml><?xml version="1.0" encoding="utf-8"?>
<Types xmlns="http://schemas.openxmlformats.org/package/2006/content-types">
  <Default Extension="png" ContentType="image/png"/>
  <Default Extension="mpg" ContentType="video/m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256" r:id="rId2"/>
    <p:sldId id="264" r:id="rId3"/>
    <p:sldId id="260" r:id="rId4"/>
    <p:sldId id="263" r:id="rId5"/>
    <p:sldId id="262" r:id="rId6"/>
    <p:sldId id="258" r:id="rId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1720" userDrawn="1">
          <p15:clr>
            <a:srgbClr val="A4A3A4"/>
          </p15:clr>
        </p15:guide>
        <p15:guide id="4" orient="horz" pos="18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021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39299" autoAdjust="0"/>
  </p:normalViewPr>
  <p:slideViewPr>
    <p:cSldViewPr snapToGrid="0" snapToObjects="1">
      <p:cViewPr>
        <p:scale>
          <a:sx n="103" d="100"/>
          <a:sy n="103" d="100"/>
        </p:scale>
        <p:origin x="317" y="-907"/>
      </p:cViewPr>
      <p:guideLst>
        <p:guide orient="horz" pos="1620"/>
        <p:guide pos="2880"/>
        <p:guide orient="horz" pos="1720"/>
        <p:guide orient="horz" pos="182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A927A7-A2C9-4A7D-BC1E-18DD1B9F7722}" type="datetimeFigureOut">
              <a:rPr lang="en-US" smtClean="0"/>
              <a:t>2/20/2018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245C81-1967-4C79-8D2D-797C307708A0}" type="slidenum">
              <a:rPr lang="en-US" smtClean="0"/>
              <a:t>‹#›</a:t>
            </a:fld>
            <a:endParaRPr lang="en-US"/>
          </a:p>
        </p:txBody>
      </p:sp>
    </p:spTree>
    <p:extLst>
      <p:ext uri="{BB962C8B-B14F-4D97-AF65-F5344CB8AC3E}">
        <p14:creationId xmlns:p14="http://schemas.microsoft.com/office/powerpoint/2010/main" val="291172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My name is Ankur, and I am going to talk about my implementation of the Local Hill Climbing algorithm for project 1.</a:t>
            </a:r>
          </a:p>
        </p:txBody>
      </p:sp>
      <p:sp>
        <p:nvSpPr>
          <p:cNvPr id="4" name="Slide Number Placeholder 3"/>
          <p:cNvSpPr>
            <a:spLocks noGrp="1"/>
          </p:cNvSpPr>
          <p:nvPr>
            <p:ph type="sldNum" sz="quarter" idx="10"/>
          </p:nvPr>
        </p:nvSpPr>
        <p:spPr/>
        <p:txBody>
          <a:bodyPr/>
          <a:lstStyle/>
          <a:p>
            <a:fld id="{D6245C81-1967-4C79-8D2D-797C307708A0}" type="slidenum">
              <a:rPr lang="en-US" smtClean="0"/>
              <a:t>1</a:t>
            </a:fld>
            <a:endParaRPr lang="en-US"/>
          </a:p>
        </p:txBody>
      </p:sp>
    </p:spTree>
    <p:extLst>
      <p:ext uri="{BB962C8B-B14F-4D97-AF65-F5344CB8AC3E}">
        <p14:creationId xmlns:p14="http://schemas.microsoft.com/office/powerpoint/2010/main" val="2352377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local hill climbing algorithm works by choosing the highest valued cell from amongst it’s 8 </a:t>
            </a:r>
            <a:r>
              <a:rPr lang="en-US" dirty="0" err="1"/>
              <a:t>neighbours</a:t>
            </a:r>
            <a:r>
              <a:rPr lang="en-US" dirty="0"/>
              <a:t>. </a:t>
            </a:r>
          </a:p>
          <a:p>
            <a:endParaRPr lang="en-US" dirty="0"/>
          </a:p>
          <a:p>
            <a:r>
              <a:rPr lang="en-US" dirty="0"/>
              <a:t>If such a cell is not found, or if there is a tie, we compute the Euclidean distance from the current cell to the next highest probability cell. There could be many such cells with the highest probability, so we choose the one that is nearest. </a:t>
            </a:r>
          </a:p>
          <a:p>
            <a:endParaRPr lang="en-US" dirty="0"/>
          </a:p>
          <a:p>
            <a:r>
              <a:rPr lang="en-US" dirty="0"/>
              <a:t>Finally, we select the cell from the 8 </a:t>
            </a:r>
            <a:r>
              <a:rPr lang="en-US" dirty="0" err="1"/>
              <a:t>neighbours</a:t>
            </a:r>
            <a:r>
              <a:rPr lang="en-US" dirty="0"/>
              <a:t> which has the least distance from the selected highest probability cell. We terminate when the probability accumulated is 1.</a:t>
            </a:r>
          </a:p>
        </p:txBody>
      </p:sp>
      <p:sp>
        <p:nvSpPr>
          <p:cNvPr id="4" name="Slide Number Placeholder 3"/>
          <p:cNvSpPr>
            <a:spLocks noGrp="1"/>
          </p:cNvSpPr>
          <p:nvPr>
            <p:ph type="sldNum" sz="quarter" idx="10"/>
          </p:nvPr>
        </p:nvSpPr>
        <p:spPr/>
        <p:txBody>
          <a:bodyPr/>
          <a:lstStyle/>
          <a:p>
            <a:fld id="{D6245C81-1967-4C79-8D2D-797C307708A0}" type="slidenum">
              <a:rPr lang="en-US" smtClean="0"/>
              <a:t>2</a:t>
            </a:fld>
            <a:endParaRPr lang="en-US"/>
          </a:p>
        </p:txBody>
      </p:sp>
    </p:spTree>
    <p:extLst>
      <p:ext uri="{BB962C8B-B14F-4D97-AF65-F5344CB8AC3E}">
        <p14:creationId xmlns:p14="http://schemas.microsoft.com/office/powerpoint/2010/main" val="3555541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the performance of the algorithm with respect to the heatmaps. </a:t>
            </a:r>
          </a:p>
          <a:p>
            <a:endParaRPr lang="en-US" dirty="0"/>
          </a:p>
          <a:p>
            <a:r>
              <a:rPr lang="en-US" dirty="0"/>
              <a:t>On the left we have the path generated by the algorithm for the heatmap located on the upper left corner of the grid. On the right we have the cumulative probability vs time graph.</a:t>
            </a:r>
          </a:p>
          <a:p>
            <a:endParaRPr lang="en-US" dirty="0"/>
          </a:p>
          <a:p>
            <a:r>
              <a:rPr lang="en-US" dirty="0"/>
              <a:t>Initially, the algorithm tries to reach a node with some probability measure. It heads in the direction of highest probability measure, until it finds nodes with suboptimal probability measure. Due to the greedy nature of the algorithm it gets stuck there for sometime. However, due to the global warming effect, it breaks away from the local minima. </a:t>
            </a:r>
          </a:p>
          <a:p>
            <a:endParaRPr lang="en-US" dirty="0"/>
          </a:p>
          <a:p>
            <a:r>
              <a:rPr lang="en-US" dirty="0"/>
              <a:t>As can be seen from the efficiency table, the algorithm starts off poorly. This can be attributed to the fact that initially it got stuck in a local maximum. However, the efficiency increase with time and by t = 900 we have measures consistent with the paper. </a:t>
            </a:r>
          </a:p>
        </p:txBody>
      </p:sp>
      <p:sp>
        <p:nvSpPr>
          <p:cNvPr id="4" name="Slide Number Placeholder 3"/>
          <p:cNvSpPr>
            <a:spLocks noGrp="1"/>
          </p:cNvSpPr>
          <p:nvPr>
            <p:ph type="sldNum" sz="quarter" idx="10"/>
          </p:nvPr>
        </p:nvSpPr>
        <p:spPr/>
        <p:txBody>
          <a:bodyPr/>
          <a:lstStyle/>
          <a:p>
            <a:fld id="{D6245C81-1967-4C79-8D2D-797C307708A0}" type="slidenum">
              <a:rPr lang="en-US" smtClean="0"/>
              <a:t>3</a:t>
            </a:fld>
            <a:endParaRPr lang="en-US"/>
          </a:p>
        </p:txBody>
      </p:sp>
    </p:spTree>
    <p:extLst>
      <p:ext uri="{BB962C8B-B14F-4D97-AF65-F5344CB8AC3E}">
        <p14:creationId xmlns:p14="http://schemas.microsoft.com/office/powerpoint/2010/main" val="2154839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the path for the second heatmap.</a:t>
            </a:r>
          </a:p>
          <a:p>
            <a:endParaRPr lang="en-US" dirty="0"/>
          </a:p>
          <a:p>
            <a:r>
              <a:rPr lang="en-US" dirty="0"/>
              <a:t>Our algorithm performs much better than the previous heatmap. This is due to the fact that it does not get stuck in a local maximum initially. </a:t>
            </a:r>
          </a:p>
          <a:p>
            <a:endParaRPr lang="en-US" dirty="0"/>
          </a:p>
          <a:p>
            <a:r>
              <a:rPr lang="en-US" dirty="0"/>
              <a:t>The orange plot on the right represents the cumulative detection probability for the most efficient path. The most efficient path here is the path that is concerned not with complete coverage, but with maximum coverage given a fixed amount of time. It can be used when time needed for complete coverage is more than can be afforded. This path is a byproduct of the global warming step.</a:t>
            </a:r>
          </a:p>
        </p:txBody>
      </p:sp>
      <p:sp>
        <p:nvSpPr>
          <p:cNvPr id="4" name="Slide Number Placeholder 3"/>
          <p:cNvSpPr>
            <a:spLocks noGrp="1"/>
          </p:cNvSpPr>
          <p:nvPr>
            <p:ph type="sldNum" sz="quarter" idx="10"/>
          </p:nvPr>
        </p:nvSpPr>
        <p:spPr/>
        <p:txBody>
          <a:bodyPr/>
          <a:lstStyle/>
          <a:p>
            <a:fld id="{D6245C81-1967-4C79-8D2D-797C307708A0}" type="slidenum">
              <a:rPr lang="en-US" smtClean="0"/>
              <a:t>4</a:t>
            </a:fld>
            <a:endParaRPr lang="en-US"/>
          </a:p>
        </p:txBody>
      </p:sp>
    </p:spTree>
    <p:extLst>
      <p:ext uri="{BB962C8B-B14F-4D97-AF65-F5344CB8AC3E}">
        <p14:creationId xmlns:p14="http://schemas.microsoft.com/office/powerpoint/2010/main" val="3201839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key takeaways are:</a:t>
            </a:r>
          </a:p>
          <a:p>
            <a:pPr marL="228600" indent="-228600">
              <a:buAutoNum type="arabicPeriod"/>
            </a:pPr>
            <a:r>
              <a:rPr lang="en-US" dirty="0"/>
              <a:t>The algorithm worked as expected.</a:t>
            </a:r>
          </a:p>
          <a:p>
            <a:pPr marL="228600" indent="-228600">
              <a:buAutoNum type="arabicPeriod"/>
            </a:pPr>
            <a:r>
              <a:rPr lang="en-US" dirty="0"/>
              <a:t>It did get stuck in local maxima, which effected our efficiency. However, due to the “global warming” step, it did break out of those local maxima fairly quickly.</a:t>
            </a:r>
          </a:p>
          <a:p>
            <a:pPr marL="228600" indent="-228600">
              <a:buAutoNum type="arabicPeriod"/>
            </a:pPr>
            <a:r>
              <a:rPr lang="en-US" dirty="0"/>
              <a:t>Another byproduct of the global warming step is, provided complete coverage is not a criteria, but time is, we could figure out the best possible path that </a:t>
            </a:r>
            <a:r>
              <a:rPr lang="en-US" dirty="0" err="1"/>
              <a:t>maximises</a:t>
            </a:r>
            <a:r>
              <a:rPr lang="en-US" dirty="0"/>
              <a:t> the detection probability for the given time. As seen by the ‘most efficient’ graphs for the respective heatmaps, a couple of slides back.</a:t>
            </a:r>
          </a:p>
          <a:p>
            <a:pPr marL="228600" indent="-228600">
              <a:buAutoNum type="arabicPeriod"/>
            </a:pPr>
            <a:endParaRPr lang="en-US" dirty="0"/>
          </a:p>
          <a:p>
            <a:pPr marL="0" indent="0">
              <a:buNone/>
            </a:pPr>
            <a:r>
              <a:rPr lang="en-US" dirty="0"/>
              <a:t>To </a:t>
            </a:r>
            <a:r>
              <a:rPr lang="en-US" dirty="0" err="1"/>
              <a:t>summarise</a:t>
            </a:r>
            <a:r>
              <a:rPr lang="en-US" dirty="0"/>
              <a:t>, the LHC algorithm is computationally fast and quite adaptive to changes. However, it does get stuck in local maxima.</a:t>
            </a:r>
          </a:p>
          <a:p>
            <a:pPr marL="0" indent="0">
              <a:buNone/>
            </a:pPr>
            <a:r>
              <a:rPr lang="en-US" dirty="0"/>
              <a:t>To improve upon it we could come up with better heuristics like Mode Goodness Ratio, which prioritizes multi-modal distributions into sub-regions for the </a:t>
            </a:r>
            <a:r>
              <a:rPr lang="en-US" dirty="0" err="1"/>
              <a:t>uav</a:t>
            </a:r>
            <a:r>
              <a:rPr lang="en-US" dirty="0"/>
              <a:t> to visit, thus, eliminating the guesswork involved in determining whether the peak is a local or a global maxima. </a:t>
            </a:r>
          </a:p>
          <a:p>
            <a:pPr marL="0" indent="0">
              <a:buNone/>
            </a:pPr>
            <a:endParaRPr lang="en-US" dirty="0"/>
          </a:p>
          <a:p>
            <a:pPr marL="0" indent="0">
              <a:buNone/>
            </a:pPr>
            <a:r>
              <a:rPr lang="en-US" dirty="0" err="1"/>
              <a:t>Thtat</a:t>
            </a:r>
            <a:r>
              <a:rPr lang="en-US" dirty="0"/>
              <a:t> </a:t>
            </a:r>
            <a:r>
              <a:rPr lang="en-US" dirty="0" err="1"/>
              <a:t>conludes</a:t>
            </a:r>
            <a:r>
              <a:rPr lang="en-US" dirty="0"/>
              <a:t> my discussion. Thank you.</a:t>
            </a:r>
          </a:p>
          <a:p>
            <a:pPr marL="0" indent="0">
              <a:buNone/>
            </a:pPr>
            <a:endParaRPr lang="en-US" dirty="0"/>
          </a:p>
          <a:p>
            <a:pPr marL="0" indent="0">
              <a:buNone/>
            </a:pPr>
            <a:endParaRPr lang="en-US" dirty="0"/>
          </a:p>
        </p:txBody>
      </p:sp>
      <p:sp>
        <p:nvSpPr>
          <p:cNvPr id="4" name="Slide Number Placeholder 3"/>
          <p:cNvSpPr>
            <a:spLocks noGrp="1"/>
          </p:cNvSpPr>
          <p:nvPr>
            <p:ph type="sldNum" sz="quarter" idx="10"/>
          </p:nvPr>
        </p:nvSpPr>
        <p:spPr/>
        <p:txBody>
          <a:bodyPr/>
          <a:lstStyle/>
          <a:p>
            <a:fld id="{D6245C81-1967-4C79-8D2D-797C307708A0}" type="slidenum">
              <a:rPr lang="en-US" smtClean="0"/>
              <a:t>5</a:t>
            </a:fld>
            <a:endParaRPr lang="en-US"/>
          </a:p>
        </p:txBody>
      </p:sp>
    </p:spTree>
    <p:extLst>
      <p:ext uri="{BB962C8B-B14F-4D97-AF65-F5344CB8AC3E}">
        <p14:creationId xmlns:p14="http://schemas.microsoft.com/office/powerpoint/2010/main" val="747600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245C81-1967-4C79-8D2D-797C307708A0}" type="slidenum">
              <a:rPr lang="en-US" smtClean="0"/>
              <a:t>6</a:t>
            </a:fld>
            <a:endParaRPr lang="en-US"/>
          </a:p>
        </p:txBody>
      </p:sp>
    </p:spTree>
    <p:extLst>
      <p:ext uri="{BB962C8B-B14F-4D97-AF65-F5344CB8AC3E}">
        <p14:creationId xmlns:p14="http://schemas.microsoft.com/office/powerpoint/2010/main" val="35940834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Freeform 6"/>
          <p:cNvSpPr/>
          <p:nvPr userDrawn="1"/>
        </p:nvSpPr>
        <p:spPr>
          <a:xfrm>
            <a:off x="5139673" y="191993"/>
            <a:ext cx="4012938" cy="606261"/>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584 h 527584"/>
              <a:gd name="connsiteX1" fmla="*/ 658256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819192"/>
              <a:gd name="connsiteY0" fmla="*/ 532016 h 532016"/>
              <a:gd name="connsiteX1" fmla="*/ 658256 w 3819192"/>
              <a:gd name="connsiteY1" fmla="*/ 4432 h 532016"/>
              <a:gd name="connsiteX2" fmla="*/ 3819192 w 3819192"/>
              <a:gd name="connsiteY2" fmla="*/ 0 h 532016"/>
              <a:gd name="connsiteX3" fmla="*/ 3352800 w 3819192"/>
              <a:gd name="connsiteY3" fmla="*/ 532016 h 532016"/>
              <a:gd name="connsiteX4" fmla="*/ 0 w 3819192"/>
              <a:gd name="connsiteY4" fmla="*/ 532016 h 532016"/>
              <a:gd name="connsiteX0" fmla="*/ 0 w 3842807"/>
              <a:gd name="connsiteY0" fmla="*/ 527584 h 527584"/>
              <a:gd name="connsiteX1" fmla="*/ 658256 w 3842807"/>
              <a:gd name="connsiteY1" fmla="*/ 0 h 527584"/>
              <a:gd name="connsiteX2" fmla="*/ 3842807 w 3842807"/>
              <a:gd name="connsiteY2" fmla="*/ 271 h 527584"/>
              <a:gd name="connsiteX3" fmla="*/ 3352800 w 3842807"/>
              <a:gd name="connsiteY3" fmla="*/ 527584 h 527584"/>
              <a:gd name="connsiteX4" fmla="*/ 0 w 3842807"/>
              <a:gd name="connsiteY4" fmla="*/ 527584 h 527584"/>
              <a:gd name="connsiteX0" fmla="*/ 0 w 3848710"/>
              <a:gd name="connsiteY0" fmla="*/ 527584 h 527584"/>
              <a:gd name="connsiteX1" fmla="*/ 658256 w 3848710"/>
              <a:gd name="connsiteY1" fmla="*/ 0 h 527584"/>
              <a:gd name="connsiteX2" fmla="*/ 3842807 w 3848710"/>
              <a:gd name="connsiteY2" fmla="*/ 271 h 527584"/>
              <a:gd name="connsiteX3" fmla="*/ 3848710 w 3848710"/>
              <a:gd name="connsiteY3" fmla="*/ 527584 h 527584"/>
              <a:gd name="connsiteX4" fmla="*/ 0 w 3848710"/>
              <a:gd name="connsiteY4" fmla="*/ 527584 h 527584"/>
              <a:gd name="connsiteX0" fmla="*/ 0 w 4383343"/>
              <a:gd name="connsiteY0" fmla="*/ 527584 h 527584"/>
              <a:gd name="connsiteX1" fmla="*/ 658256 w 4383343"/>
              <a:gd name="connsiteY1" fmla="*/ 0 h 527584"/>
              <a:gd name="connsiteX2" fmla="*/ 4383338 w 4383343"/>
              <a:gd name="connsiteY2" fmla="*/ 271 h 527584"/>
              <a:gd name="connsiteX3" fmla="*/ 3848710 w 4383343"/>
              <a:gd name="connsiteY3" fmla="*/ 527584 h 527584"/>
              <a:gd name="connsiteX4" fmla="*/ 0 w 4383343"/>
              <a:gd name="connsiteY4" fmla="*/ 527584 h 527584"/>
              <a:gd name="connsiteX0" fmla="*/ 0 w 4383788"/>
              <a:gd name="connsiteY0" fmla="*/ 527584 h 527584"/>
              <a:gd name="connsiteX1" fmla="*/ 658256 w 4383788"/>
              <a:gd name="connsiteY1" fmla="*/ 0 h 527584"/>
              <a:gd name="connsiteX2" fmla="*/ 4383338 w 4383788"/>
              <a:gd name="connsiteY2" fmla="*/ 271 h 527584"/>
              <a:gd name="connsiteX3" fmla="*/ 4382034 w 4383788"/>
              <a:gd name="connsiteY3" fmla="*/ 527584 h 527584"/>
              <a:gd name="connsiteX4" fmla="*/ 0 w 4383788"/>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3788" h="527584">
                <a:moveTo>
                  <a:pt x="0" y="527584"/>
                </a:moveTo>
                <a:lnTo>
                  <a:pt x="658256" y="0"/>
                </a:lnTo>
                <a:lnTo>
                  <a:pt x="4383338" y="271"/>
                </a:lnTo>
                <a:cubicBezTo>
                  <a:pt x="4385306" y="176042"/>
                  <a:pt x="4380066" y="351813"/>
                  <a:pt x="4382034" y="527584"/>
                </a:cubicBezTo>
                <a:lnTo>
                  <a:pt x="0" y="527584"/>
                </a:lnTo>
                <a:close/>
              </a:path>
            </a:pathLst>
          </a:cu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12604" y="4803093"/>
            <a:ext cx="7785004" cy="222250"/>
          </a:xfrm>
          <a:custGeom>
            <a:avLst/>
            <a:gdLst>
              <a:gd name="connsiteX0" fmla="*/ 0 w 5074708"/>
              <a:gd name="connsiteY0" fmla="*/ 0 h 222250"/>
              <a:gd name="connsiteX1" fmla="*/ 5074708 w 5074708"/>
              <a:gd name="connsiteY1" fmla="*/ 0 h 222250"/>
              <a:gd name="connsiteX2" fmla="*/ 5074708 w 5074708"/>
              <a:gd name="connsiteY2" fmla="*/ 222250 h 222250"/>
              <a:gd name="connsiteX3" fmla="*/ 0 w 5074708"/>
              <a:gd name="connsiteY3" fmla="*/ 222250 h 222250"/>
              <a:gd name="connsiteX4" fmla="*/ 0 w 5074708"/>
              <a:gd name="connsiteY4" fmla="*/ 0 h 222250"/>
              <a:gd name="connsiteX0" fmla="*/ 0 w 5296958"/>
              <a:gd name="connsiteY0" fmla="*/ 0 h 222250"/>
              <a:gd name="connsiteX1" fmla="*/ 5296958 w 5296958"/>
              <a:gd name="connsiteY1" fmla="*/ 0 h 222250"/>
              <a:gd name="connsiteX2" fmla="*/ 5074708 w 5296958"/>
              <a:gd name="connsiteY2" fmla="*/ 222250 h 222250"/>
              <a:gd name="connsiteX3" fmla="*/ 0 w 5296958"/>
              <a:gd name="connsiteY3" fmla="*/ 222250 h 222250"/>
              <a:gd name="connsiteX4" fmla="*/ 0 w 5296958"/>
              <a:gd name="connsiteY4" fmla="*/ 0 h 222250"/>
              <a:gd name="connsiteX0" fmla="*/ 0 w 7779230"/>
              <a:gd name="connsiteY0" fmla="*/ 0 h 222250"/>
              <a:gd name="connsiteX1" fmla="*/ 7779230 w 7779230"/>
              <a:gd name="connsiteY1" fmla="*/ 0 h 222250"/>
              <a:gd name="connsiteX2" fmla="*/ 7556980 w 7779230"/>
              <a:gd name="connsiteY2" fmla="*/ 222250 h 222250"/>
              <a:gd name="connsiteX3" fmla="*/ 2482272 w 7779230"/>
              <a:gd name="connsiteY3" fmla="*/ 222250 h 222250"/>
              <a:gd name="connsiteX4" fmla="*/ 0 w 7779230"/>
              <a:gd name="connsiteY4" fmla="*/ 0 h 222250"/>
              <a:gd name="connsiteX0" fmla="*/ 5774 w 7785004"/>
              <a:gd name="connsiteY0" fmla="*/ 0 h 222250"/>
              <a:gd name="connsiteX1" fmla="*/ 7785004 w 7785004"/>
              <a:gd name="connsiteY1" fmla="*/ 0 h 222250"/>
              <a:gd name="connsiteX2" fmla="*/ 7562754 w 7785004"/>
              <a:gd name="connsiteY2" fmla="*/ 222250 h 222250"/>
              <a:gd name="connsiteX3" fmla="*/ 0 w 7785004"/>
              <a:gd name="connsiteY3" fmla="*/ 222250 h 222250"/>
              <a:gd name="connsiteX4" fmla="*/ 5774 w 7785004"/>
              <a:gd name="connsiteY4" fmla="*/ 0 h 222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5004" h="222250">
                <a:moveTo>
                  <a:pt x="5774" y="0"/>
                </a:moveTo>
                <a:lnTo>
                  <a:pt x="7785004" y="0"/>
                </a:lnTo>
                <a:lnTo>
                  <a:pt x="7562754" y="222250"/>
                </a:lnTo>
                <a:lnTo>
                  <a:pt x="0" y="222250"/>
                </a:lnTo>
                <a:lnTo>
                  <a:pt x="5774" y="0"/>
                </a:lnTo>
                <a:close/>
              </a:path>
            </a:pathLst>
          </a:custGeom>
          <a:solidFill>
            <a:srgbClr val="3302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3"/>
          <p:cNvSpPr/>
          <p:nvPr userDrawn="1"/>
        </p:nvSpPr>
        <p:spPr>
          <a:xfrm rot="10800000">
            <a:off x="7605133" y="4803093"/>
            <a:ext cx="1552506" cy="222250"/>
          </a:xfrm>
          <a:custGeom>
            <a:avLst/>
            <a:gdLst>
              <a:gd name="connsiteX0" fmla="*/ 0 w 5074708"/>
              <a:gd name="connsiteY0" fmla="*/ 0 h 222250"/>
              <a:gd name="connsiteX1" fmla="*/ 5074708 w 5074708"/>
              <a:gd name="connsiteY1" fmla="*/ 0 h 222250"/>
              <a:gd name="connsiteX2" fmla="*/ 5074708 w 5074708"/>
              <a:gd name="connsiteY2" fmla="*/ 222250 h 222250"/>
              <a:gd name="connsiteX3" fmla="*/ 0 w 5074708"/>
              <a:gd name="connsiteY3" fmla="*/ 222250 h 222250"/>
              <a:gd name="connsiteX4" fmla="*/ 0 w 5074708"/>
              <a:gd name="connsiteY4" fmla="*/ 0 h 222250"/>
              <a:gd name="connsiteX0" fmla="*/ 0 w 5296958"/>
              <a:gd name="connsiteY0" fmla="*/ 0 h 222250"/>
              <a:gd name="connsiteX1" fmla="*/ 5296958 w 5296958"/>
              <a:gd name="connsiteY1" fmla="*/ 0 h 222250"/>
              <a:gd name="connsiteX2" fmla="*/ 5074708 w 5296958"/>
              <a:gd name="connsiteY2" fmla="*/ 222250 h 222250"/>
              <a:gd name="connsiteX3" fmla="*/ 0 w 5296958"/>
              <a:gd name="connsiteY3" fmla="*/ 222250 h 222250"/>
              <a:gd name="connsiteX4" fmla="*/ 0 w 5296958"/>
              <a:gd name="connsiteY4" fmla="*/ 0 h 222250"/>
              <a:gd name="connsiteX0" fmla="*/ 0 w 5296958"/>
              <a:gd name="connsiteY0" fmla="*/ 0 h 226347"/>
              <a:gd name="connsiteX1" fmla="*/ 5296958 w 5296958"/>
              <a:gd name="connsiteY1" fmla="*/ 0 h 226347"/>
              <a:gd name="connsiteX2" fmla="*/ 5074708 w 5296958"/>
              <a:gd name="connsiteY2" fmla="*/ 222250 h 226347"/>
              <a:gd name="connsiteX3" fmla="*/ 3752645 w 5296958"/>
              <a:gd name="connsiteY3" fmla="*/ 226347 h 226347"/>
              <a:gd name="connsiteX4" fmla="*/ 0 w 5296958"/>
              <a:gd name="connsiteY4" fmla="*/ 0 h 226347"/>
              <a:gd name="connsiteX0" fmla="*/ 0 w 5296958"/>
              <a:gd name="connsiteY0" fmla="*/ 0 h 222250"/>
              <a:gd name="connsiteX1" fmla="*/ 5296958 w 5296958"/>
              <a:gd name="connsiteY1" fmla="*/ 0 h 222250"/>
              <a:gd name="connsiteX2" fmla="*/ 5074708 w 5296958"/>
              <a:gd name="connsiteY2" fmla="*/ 222250 h 222250"/>
              <a:gd name="connsiteX3" fmla="*/ 3703484 w 5296958"/>
              <a:gd name="connsiteY3" fmla="*/ 222250 h 222250"/>
              <a:gd name="connsiteX4" fmla="*/ 0 w 5296958"/>
              <a:gd name="connsiteY4" fmla="*/ 0 h 222250"/>
              <a:gd name="connsiteX0" fmla="*/ 57355 w 1593474"/>
              <a:gd name="connsiteY0" fmla="*/ 4097 h 222250"/>
              <a:gd name="connsiteX1" fmla="*/ 1593474 w 1593474"/>
              <a:gd name="connsiteY1" fmla="*/ 0 h 222250"/>
              <a:gd name="connsiteX2" fmla="*/ 1371224 w 1593474"/>
              <a:gd name="connsiteY2" fmla="*/ 222250 h 222250"/>
              <a:gd name="connsiteX3" fmla="*/ 0 w 1593474"/>
              <a:gd name="connsiteY3" fmla="*/ 222250 h 222250"/>
              <a:gd name="connsiteX4" fmla="*/ 57355 w 1593474"/>
              <a:gd name="connsiteY4" fmla="*/ 4097 h 222250"/>
              <a:gd name="connsiteX0" fmla="*/ 45064 w 1593474"/>
              <a:gd name="connsiteY0" fmla="*/ 0 h 222250"/>
              <a:gd name="connsiteX1" fmla="*/ 1593474 w 1593474"/>
              <a:gd name="connsiteY1" fmla="*/ 0 h 222250"/>
              <a:gd name="connsiteX2" fmla="*/ 1371224 w 1593474"/>
              <a:gd name="connsiteY2" fmla="*/ 222250 h 222250"/>
              <a:gd name="connsiteX3" fmla="*/ 0 w 1593474"/>
              <a:gd name="connsiteY3" fmla="*/ 222250 h 222250"/>
              <a:gd name="connsiteX4" fmla="*/ 45064 w 1593474"/>
              <a:gd name="connsiteY4" fmla="*/ 0 h 222250"/>
              <a:gd name="connsiteX0" fmla="*/ 4096 w 1552506"/>
              <a:gd name="connsiteY0" fmla="*/ 0 h 222250"/>
              <a:gd name="connsiteX1" fmla="*/ 1552506 w 1552506"/>
              <a:gd name="connsiteY1" fmla="*/ 0 h 222250"/>
              <a:gd name="connsiteX2" fmla="*/ 1330256 w 1552506"/>
              <a:gd name="connsiteY2" fmla="*/ 222250 h 222250"/>
              <a:gd name="connsiteX3" fmla="*/ 0 w 1552506"/>
              <a:gd name="connsiteY3" fmla="*/ 222250 h 222250"/>
              <a:gd name="connsiteX4" fmla="*/ 4096 w 1552506"/>
              <a:gd name="connsiteY4" fmla="*/ 0 h 222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506" h="222250">
                <a:moveTo>
                  <a:pt x="4096" y="0"/>
                </a:moveTo>
                <a:lnTo>
                  <a:pt x="1552506" y="0"/>
                </a:lnTo>
                <a:lnTo>
                  <a:pt x="1330256" y="222250"/>
                </a:lnTo>
                <a:lnTo>
                  <a:pt x="0" y="222250"/>
                </a:lnTo>
                <a:cubicBezTo>
                  <a:pt x="1365" y="148167"/>
                  <a:pt x="2731" y="74083"/>
                  <a:pt x="4096" y="0"/>
                </a:cubicBezTo>
                <a:close/>
              </a:path>
            </a:pathLst>
          </a:cu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7931826" y="4767263"/>
            <a:ext cx="526374" cy="273844"/>
          </a:xfrm>
          <a:prstGeom prst="rect">
            <a:avLst/>
          </a:prstGeom>
        </p:spPr>
        <p:txBody>
          <a:bodyPr/>
          <a:lstStyle>
            <a:lvl1pPr>
              <a:defRPr sz="1000">
                <a:solidFill>
                  <a:schemeClr val="bg1"/>
                </a:solidFill>
              </a:defRPr>
            </a:lvl1pPr>
          </a:lstStyle>
          <a:p>
            <a:fld id="{03F0DBDA-19F5-6D47-A4E1-B43E2A4AA82E}" type="slidenum">
              <a:rPr lang="en-US" smtClean="0"/>
              <a:pPr/>
              <a:t>‹#›</a:t>
            </a:fld>
            <a:endParaRPr lang="en-US" dirty="0"/>
          </a:p>
        </p:txBody>
      </p:sp>
      <p:sp>
        <p:nvSpPr>
          <p:cNvPr id="5" name="Footer Placeholder 4"/>
          <p:cNvSpPr>
            <a:spLocks noGrp="1"/>
          </p:cNvSpPr>
          <p:nvPr>
            <p:ph type="ftr" sz="quarter" idx="11"/>
          </p:nvPr>
        </p:nvSpPr>
        <p:spPr>
          <a:xfrm>
            <a:off x="685800" y="4767263"/>
            <a:ext cx="6253018" cy="273844"/>
          </a:xfrm>
          <a:prstGeom prst="rect">
            <a:avLst/>
          </a:prstGeom>
        </p:spPr>
        <p:txBody>
          <a:bodyPr/>
          <a:lstStyle>
            <a:lvl1pPr algn="l">
              <a:defRPr sz="1000">
                <a:solidFill>
                  <a:srgbClr val="FFFFFF"/>
                </a:solidFill>
              </a:defRPr>
            </a:lvl1pPr>
          </a:lstStyle>
          <a:p>
            <a:r>
              <a:rPr lang="en-US" dirty="0"/>
              <a:t>Department Name or Program Title Here</a:t>
            </a:r>
          </a:p>
        </p:txBody>
      </p:sp>
      <p:sp>
        <p:nvSpPr>
          <p:cNvPr id="11" name="Title Placeholder 1"/>
          <p:cNvSpPr>
            <a:spLocks noGrp="1"/>
          </p:cNvSpPr>
          <p:nvPr>
            <p:ph type="title"/>
          </p:nvPr>
        </p:nvSpPr>
        <p:spPr>
          <a:xfrm>
            <a:off x="457200" y="191994"/>
            <a:ext cx="4530436" cy="606260"/>
          </a:xfrm>
          <a:prstGeom prst="rect">
            <a:avLst/>
          </a:prstGeom>
        </p:spPr>
        <p:txBody>
          <a:bodyPr vert="horz" lIns="91440" tIns="45720" rIns="91440" bIns="45720" rtlCol="0" anchor="ctr">
            <a:normAutofit/>
          </a:bodyPr>
          <a:lstStyle/>
          <a:p>
            <a:r>
              <a:rPr lang="en-US" dirty="0"/>
              <a:t>Click to edit Master title style</a:t>
            </a:r>
          </a:p>
        </p:txBody>
      </p:sp>
      <p:sp>
        <p:nvSpPr>
          <p:cNvPr id="12" name="Text Placeholder 2"/>
          <p:cNvSpPr>
            <a:spLocks noGrp="1"/>
          </p:cNvSpPr>
          <p:nvPr>
            <p:ph idx="1"/>
          </p:nvPr>
        </p:nvSpPr>
        <p:spPr>
          <a:xfrm>
            <a:off x="457200" y="964045"/>
            <a:ext cx="8229600" cy="363018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1"/>
            <a:r>
              <a:rPr lang="en-US" dirty="0"/>
              <a:t>Third level</a:t>
            </a:r>
          </a:p>
          <a:p>
            <a:pPr lvl="2"/>
            <a:r>
              <a:rPr lang="en-US" dirty="0"/>
              <a:t>Fourth level</a:t>
            </a:r>
          </a:p>
          <a:p>
            <a:pPr lvl="3"/>
            <a:r>
              <a:rPr lang="en-US" dirty="0"/>
              <a:t>Fifth level</a:t>
            </a:r>
          </a:p>
        </p:txBody>
      </p:sp>
      <p:pic>
        <p:nvPicPr>
          <p:cNvPr id="17" name="Picture 16" descr="16x9PPBackground.psd"/>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05" y="0"/>
            <a:ext cx="9170243" cy="5143500"/>
          </a:xfrm>
          <a:prstGeom prst="rect">
            <a:avLst/>
          </a:prstGeom>
        </p:spPr>
      </p:pic>
    </p:spTree>
    <p:extLst>
      <p:ext uri="{BB962C8B-B14F-4D97-AF65-F5344CB8AC3E}">
        <p14:creationId xmlns:p14="http://schemas.microsoft.com/office/powerpoint/2010/main" val="3977430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yout 1">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57200" y="191993"/>
            <a:ext cx="4414982" cy="606261"/>
          </a:xfrm>
        </p:spPr>
        <p:txBody>
          <a:bodyPr/>
          <a:lstStyle>
            <a:lvl1pPr>
              <a:defRPr b="0"/>
            </a:lvl1pPr>
          </a:lstStyle>
          <a:p>
            <a:r>
              <a:rPr lang="en-US" dirty="0"/>
              <a:t>CLICK TO EDIT MASTER TITLE STYLE</a:t>
            </a:r>
          </a:p>
        </p:txBody>
      </p:sp>
      <p:sp>
        <p:nvSpPr>
          <p:cNvPr id="5" name="Content Placeholder 3"/>
          <p:cNvSpPr>
            <a:spLocks noGrp="1"/>
          </p:cNvSpPr>
          <p:nvPr>
            <p:ph sz="quarter" idx="10"/>
          </p:nvPr>
        </p:nvSpPr>
        <p:spPr>
          <a:xfrm>
            <a:off x="457200" y="1079500"/>
            <a:ext cx="8231188" cy="345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9806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4" name="Content Placeholder 3"/>
          <p:cNvSpPr>
            <a:spLocks noGrp="1"/>
          </p:cNvSpPr>
          <p:nvPr>
            <p:ph sz="quarter" idx="10"/>
          </p:nvPr>
        </p:nvSpPr>
        <p:spPr>
          <a:xfrm>
            <a:off x="457200" y="1079500"/>
            <a:ext cx="4414838" cy="3468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p:cNvSpPr>
            <a:spLocks noGrp="1"/>
          </p:cNvSpPr>
          <p:nvPr>
            <p:ph type="pic" sz="quarter" idx="11"/>
          </p:nvPr>
        </p:nvSpPr>
        <p:spPr>
          <a:xfrm>
            <a:off x="5126038" y="1079500"/>
            <a:ext cx="3538537" cy="3468688"/>
          </a:xfrm>
        </p:spPr>
        <p:txBody>
          <a:bodyPr/>
          <a:lstStyle/>
          <a:p>
            <a:endParaRPr lang="en-US"/>
          </a:p>
        </p:txBody>
      </p:sp>
    </p:spTree>
    <p:extLst>
      <p:ext uri="{BB962C8B-B14F-4D97-AF65-F5344CB8AC3E}">
        <p14:creationId xmlns:p14="http://schemas.microsoft.com/office/powerpoint/2010/main" val="360031764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13"/>
          <p:cNvSpPr/>
          <p:nvPr userDrawn="1"/>
        </p:nvSpPr>
        <p:spPr>
          <a:xfrm>
            <a:off x="-27118" y="4803093"/>
            <a:ext cx="7785004" cy="222250"/>
          </a:xfrm>
          <a:custGeom>
            <a:avLst/>
            <a:gdLst>
              <a:gd name="connsiteX0" fmla="*/ 0 w 5074708"/>
              <a:gd name="connsiteY0" fmla="*/ 0 h 222250"/>
              <a:gd name="connsiteX1" fmla="*/ 5074708 w 5074708"/>
              <a:gd name="connsiteY1" fmla="*/ 0 h 222250"/>
              <a:gd name="connsiteX2" fmla="*/ 5074708 w 5074708"/>
              <a:gd name="connsiteY2" fmla="*/ 222250 h 222250"/>
              <a:gd name="connsiteX3" fmla="*/ 0 w 5074708"/>
              <a:gd name="connsiteY3" fmla="*/ 222250 h 222250"/>
              <a:gd name="connsiteX4" fmla="*/ 0 w 5074708"/>
              <a:gd name="connsiteY4" fmla="*/ 0 h 222250"/>
              <a:gd name="connsiteX0" fmla="*/ 0 w 5296958"/>
              <a:gd name="connsiteY0" fmla="*/ 0 h 222250"/>
              <a:gd name="connsiteX1" fmla="*/ 5296958 w 5296958"/>
              <a:gd name="connsiteY1" fmla="*/ 0 h 222250"/>
              <a:gd name="connsiteX2" fmla="*/ 5074708 w 5296958"/>
              <a:gd name="connsiteY2" fmla="*/ 222250 h 222250"/>
              <a:gd name="connsiteX3" fmla="*/ 0 w 5296958"/>
              <a:gd name="connsiteY3" fmla="*/ 222250 h 222250"/>
              <a:gd name="connsiteX4" fmla="*/ 0 w 5296958"/>
              <a:gd name="connsiteY4" fmla="*/ 0 h 222250"/>
              <a:gd name="connsiteX0" fmla="*/ 0 w 7779230"/>
              <a:gd name="connsiteY0" fmla="*/ 0 h 222250"/>
              <a:gd name="connsiteX1" fmla="*/ 7779230 w 7779230"/>
              <a:gd name="connsiteY1" fmla="*/ 0 h 222250"/>
              <a:gd name="connsiteX2" fmla="*/ 7556980 w 7779230"/>
              <a:gd name="connsiteY2" fmla="*/ 222250 h 222250"/>
              <a:gd name="connsiteX3" fmla="*/ 2482272 w 7779230"/>
              <a:gd name="connsiteY3" fmla="*/ 222250 h 222250"/>
              <a:gd name="connsiteX4" fmla="*/ 0 w 7779230"/>
              <a:gd name="connsiteY4" fmla="*/ 0 h 222250"/>
              <a:gd name="connsiteX0" fmla="*/ 5774 w 7785004"/>
              <a:gd name="connsiteY0" fmla="*/ 0 h 222250"/>
              <a:gd name="connsiteX1" fmla="*/ 7785004 w 7785004"/>
              <a:gd name="connsiteY1" fmla="*/ 0 h 222250"/>
              <a:gd name="connsiteX2" fmla="*/ 7562754 w 7785004"/>
              <a:gd name="connsiteY2" fmla="*/ 222250 h 222250"/>
              <a:gd name="connsiteX3" fmla="*/ 0 w 7785004"/>
              <a:gd name="connsiteY3" fmla="*/ 222250 h 222250"/>
              <a:gd name="connsiteX4" fmla="*/ 5774 w 7785004"/>
              <a:gd name="connsiteY4" fmla="*/ 0 h 222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5004" h="222250">
                <a:moveTo>
                  <a:pt x="5774" y="0"/>
                </a:moveTo>
                <a:lnTo>
                  <a:pt x="7785004" y="0"/>
                </a:lnTo>
                <a:lnTo>
                  <a:pt x="7562754" y="222250"/>
                </a:lnTo>
                <a:lnTo>
                  <a:pt x="0" y="222250"/>
                </a:lnTo>
                <a:lnTo>
                  <a:pt x="5774" y="0"/>
                </a:lnTo>
                <a:close/>
              </a:path>
            </a:pathLst>
          </a:custGeom>
          <a:solidFill>
            <a:srgbClr val="3302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13"/>
          <p:cNvSpPr/>
          <p:nvPr userDrawn="1"/>
        </p:nvSpPr>
        <p:spPr>
          <a:xfrm rot="10800000">
            <a:off x="7605133" y="4803093"/>
            <a:ext cx="1552506" cy="222250"/>
          </a:xfrm>
          <a:custGeom>
            <a:avLst/>
            <a:gdLst>
              <a:gd name="connsiteX0" fmla="*/ 0 w 5074708"/>
              <a:gd name="connsiteY0" fmla="*/ 0 h 222250"/>
              <a:gd name="connsiteX1" fmla="*/ 5074708 w 5074708"/>
              <a:gd name="connsiteY1" fmla="*/ 0 h 222250"/>
              <a:gd name="connsiteX2" fmla="*/ 5074708 w 5074708"/>
              <a:gd name="connsiteY2" fmla="*/ 222250 h 222250"/>
              <a:gd name="connsiteX3" fmla="*/ 0 w 5074708"/>
              <a:gd name="connsiteY3" fmla="*/ 222250 h 222250"/>
              <a:gd name="connsiteX4" fmla="*/ 0 w 5074708"/>
              <a:gd name="connsiteY4" fmla="*/ 0 h 222250"/>
              <a:gd name="connsiteX0" fmla="*/ 0 w 5296958"/>
              <a:gd name="connsiteY0" fmla="*/ 0 h 222250"/>
              <a:gd name="connsiteX1" fmla="*/ 5296958 w 5296958"/>
              <a:gd name="connsiteY1" fmla="*/ 0 h 222250"/>
              <a:gd name="connsiteX2" fmla="*/ 5074708 w 5296958"/>
              <a:gd name="connsiteY2" fmla="*/ 222250 h 222250"/>
              <a:gd name="connsiteX3" fmla="*/ 0 w 5296958"/>
              <a:gd name="connsiteY3" fmla="*/ 222250 h 222250"/>
              <a:gd name="connsiteX4" fmla="*/ 0 w 5296958"/>
              <a:gd name="connsiteY4" fmla="*/ 0 h 222250"/>
              <a:gd name="connsiteX0" fmla="*/ 0 w 5296958"/>
              <a:gd name="connsiteY0" fmla="*/ 0 h 226347"/>
              <a:gd name="connsiteX1" fmla="*/ 5296958 w 5296958"/>
              <a:gd name="connsiteY1" fmla="*/ 0 h 226347"/>
              <a:gd name="connsiteX2" fmla="*/ 5074708 w 5296958"/>
              <a:gd name="connsiteY2" fmla="*/ 222250 h 226347"/>
              <a:gd name="connsiteX3" fmla="*/ 3752645 w 5296958"/>
              <a:gd name="connsiteY3" fmla="*/ 226347 h 226347"/>
              <a:gd name="connsiteX4" fmla="*/ 0 w 5296958"/>
              <a:gd name="connsiteY4" fmla="*/ 0 h 226347"/>
              <a:gd name="connsiteX0" fmla="*/ 0 w 5296958"/>
              <a:gd name="connsiteY0" fmla="*/ 0 h 222250"/>
              <a:gd name="connsiteX1" fmla="*/ 5296958 w 5296958"/>
              <a:gd name="connsiteY1" fmla="*/ 0 h 222250"/>
              <a:gd name="connsiteX2" fmla="*/ 5074708 w 5296958"/>
              <a:gd name="connsiteY2" fmla="*/ 222250 h 222250"/>
              <a:gd name="connsiteX3" fmla="*/ 3703484 w 5296958"/>
              <a:gd name="connsiteY3" fmla="*/ 222250 h 222250"/>
              <a:gd name="connsiteX4" fmla="*/ 0 w 5296958"/>
              <a:gd name="connsiteY4" fmla="*/ 0 h 222250"/>
              <a:gd name="connsiteX0" fmla="*/ 57355 w 1593474"/>
              <a:gd name="connsiteY0" fmla="*/ 4097 h 222250"/>
              <a:gd name="connsiteX1" fmla="*/ 1593474 w 1593474"/>
              <a:gd name="connsiteY1" fmla="*/ 0 h 222250"/>
              <a:gd name="connsiteX2" fmla="*/ 1371224 w 1593474"/>
              <a:gd name="connsiteY2" fmla="*/ 222250 h 222250"/>
              <a:gd name="connsiteX3" fmla="*/ 0 w 1593474"/>
              <a:gd name="connsiteY3" fmla="*/ 222250 h 222250"/>
              <a:gd name="connsiteX4" fmla="*/ 57355 w 1593474"/>
              <a:gd name="connsiteY4" fmla="*/ 4097 h 222250"/>
              <a:gd name="connsiteX0" fmla="*/ 45064 w 1593474"/>
              <a:gd name="connsiteY0" fmla="*/ 0 h 222250"/>
              <a:gd name="connsiteX1" fmla="*/ 1593474 w 1593474"/>
              <a:gd name="connsiteY1" fmla="*/ 0 h 222250"/>
              <a:gd name="connsiteX2" fmla="*/ 1371224 w 1593474"/>
              <a:gd name="connsiteY2" fmla="*/ 222250 h 222250"/>
              <a:gd name="connsiteX3" fmla="*/ 0 w 1593474"/>
              <a:gd name="connsiteY3" fmla="*/ 222250 h 222250"/>
              <a:gd name="connsiteX4" fmla="*/ 45064 w 1593474"/>
              <a:gd name="connsiteY4" fmla="*/ 0 h 222250"/>
              <a:gd name="connsiteX0" fmla="*/ 4096 w 1552506"/>
              <a:gd name="connsiteY0" fmla="*/ 0 h 222250"/>
              <a:gd name="connsiteX1" fmla="*/ 1552506 w 1552506"/>
              <a:gd name="connsiteY1" fmla="*/ 0 h 222250"/>
              <a:gd name="connsiteX2" fmla="*/ 1330256 w 1552506"/>
              <a:gd name="connsiteY2" fmla="*/ 222250 h 222250"/>
              <a:gd name="connsiteX3" fmla="*/ 0 w 1552506"/>
              <a:gd name="connsiteY3" fmla="*/ 222250 h 222250"/>
              <a:gd name="connsiteX4" fmla="*/ 4096 w 1552506"/>
              <a:gd name="connsiteY4" fmla="*/ 0 h 222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506" h="222250">
                <a:moveTo>
                  <a:pt x="4096" y="0"/>
                </a:moveTo>
                <a:lnTo>
                  <a:pt x="1552506" y="0"/>
                </a:lnTo>
                <a:lnTo>
                  <a:pt x="1330256" y="222250"/>
                </a:lnTo>
                <a:lnTo>
                  <a:pt x="0" y="222250"/>
                </a:lnTo>
                <a:cubicBezTo>
                  <a:pt x="1365" y="148167"/>
                  <a:pt x="2731" y="74083"/>
                  <a:pt x="4096" y="0"/>
                </a:cubicBezTo>
                <a:close/>
              </a:path>
            </a:pathLst>
          </a:cu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Slide Number Placeholder 5"/>
          <p:cNvSpPr txBox="1">
            <a:spLocks/>
          </p:cNvSpPr>
          <p:nvPr userDrawn="1"/>
        </p:nvSpPr>
        <p:spPr>
          <a:xfrm>
            <a:off x="7931826" y="4784582"/>
            <a:ext cx="526374" cy="273844"/>
          </a:xfrm>
          <a:prstGeom prst="rect">
            <a:avLst/>
          </a:prstGeom>
        </p:spPr>
        <p:txBody>
          <a:bodyPr/>
          <a:lstStyle>
            <a:defPPr>
              <a:defRPr lang="en-US"/>
            </a:defPPr>
            <a:lvl1pPr marL="0" algn="l" defTabSz="457200" rtl="0" eaLnBrk="1" latinLnBrk="0" hangingPunct="1">
              <a:defRPr sz="10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F0DBDA-19F5-6D47-A4E1-B43E2A4AA82E}" type="slidenum">
              <a:rPr lang="en-US" b="0" i="0" smtClean="0">
                <a:latin typeface="Franklin Gothic Book"/>
                <a:cs typeface="Franklin Gothic Book"/>
              </a:rPr>
              <a:pPr/>
              <a:t>‹#›</a:t>
            </a:fld>
            <a:endParaRPr lang="en-US" b="0" i="0" dirty="0">
              <a:latin typeface="Franklin Gothic Book"/>
              <a:cs typeface="Franklin Gothic Book"/>
            </a:endParaRPr>
          </a:p>
        </p:txBody>
      </p:sp>
      <p:sp>
        <p:nvSpPr>
          <p:cNvPr id="11" name="Footer Placeholder 4"/>
          <p:cNvSpPr txBox="1">
            <a:spLocks/>
          </p:cNvSpPr>
          <p:nvPr userDrawn="1"/>
        </p:nvSpPr>
        <p:spPr>
          <a:xfrm>
            <a:off x="685800" y="4784582"/>
            <a:ext cx="6861629" cy="273844"/>
          </a:xfrm>
          <a:prstGeom prst="rect">
            <a:avLst/>
          </a:prstGeom>
        </p:spPr>
        <p:txBody>
          <a:bodyPr/>
          <a:lstStyle>
            <a:defPPr>
              <a:defRPr lang="en-US"/>
            </a:defPPr>
            <a:lvl1pPr marL="0" algn="l" defTabSz="457200" rtl="0" eaLnBrk="1" latinLnBrk="0" hangingPunct="1">
              <a:defRPr sz="10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0" i="0" dirty="0">
                <a:latin typeface="Franklin Gothic Book"/>
                <a:cs typeface="Franklin Gothic Book"/>
              </a:rPr>
              <a:t>CSCE 625 (S’18) Artificial Intelligence							    Project 1: Local Hill Climbing </a:t>
            </a:r>
          </a:p>
        </p:txBody>
      </p:sp>
      <p:sp>
        <p:nvSpPr>
          <p:cNvPr id="3" name="Title Placeholder 2"/>
          <p:cNvSpPr>
            <a:spLocks noGrp="1"/>
          </p:cNvSpPr>
          <p:nvPr>
            <p:ph type="title"/>
          </p:nvPr>
        </p:nvSpPr>
        <p:spPr>
          <a:xfrm>
            <a:off x="457200" y="191993"/>
            <a:ext cx="4414982" cy="606261"/>
          </a:xfrm>
          <a:prstGeom prst="rect">
            <a:avLst/>
          </a:prstGeom>
        </p:spPr>
        <p:txBody>
          <a:bodyPr vert="horz" lIns="91440" tIns="45720" rIns="91440" bIns="45720" rtlCol="0" anchor="ctr">
            <a:normAutofit/>
          </a:bodyPr>
          <a:lstStyle/>
          <a:p>
            <a:r>
              <a:rPr lang="en-US" dirty="0"/>
              <a:t>CLICK TO EDIT MASTER TITLE STYLE</a:t>
            </a:r>
          </a:p>
        </p:txBody>
      </p:sp>
      <p:sp>
        <p:nvSpPr>
          <p:cNvPr id="4" name="Text Placeholder 3"/>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11"/>
          <p:cNvPicPr>
            <a:picLocks noChangeAspect="1"/>
          </p:cNvPicPr>
          <p:nvPr userDrawn="1"/>
        </p:nvPicPr>
        <p:blipFill>
          <a:blip r:embed="rId5"/>
          <a:stretch>
            <a:fillRect/>
          </a:stretch>
        </p:blipFill>
        <p:spPr>
          <a:xfrm>
            <a:off x="6569363" y="194860"/>
            <a:ext cx="2361393" cy="561690"/>
          </a:xfrm>
          <a:prstGeom prst="rect">
            <a:avLst/>
          </a:prstGeom>
        </p:spPr>
      </p:pic>
    </p:spTree>
    <p:extLst>
      <p:ext uri="{BB962C8B-B14F-4D97-AF65-F5344CB8AC3E}">
        <p14:creationId xmlns:p14="http://schemas.microsoft.com/office/powerpoint/2010/main" val="37362482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457200" rtl="0" eaLnBrk="1" latinLnBrk="0" hangingPunct="1">
        <a:spcBef>
          <a:spcPct val="0"/>
        </a:spcBef>
        <a:buNone/>
        <a:defRPr sz="1800" b="0" i="0" kern="1200">
          <a:solidFill>
            <a:schemeClr val="tx1"/>
          </a:solidFill>
          <a:latin typeface="Franklin Gothic Medium"/>
          <a:ea typeface="+mj-ea"/>
          <a:cs typeface="Franklin Gothic Medium"/>
        </a:defRPr>
      </a:lvl1pPr>
    </p:titleStyle>
    <p:bodyStyle>
      <a:lvl1pPr marL="342900" indent="-342900" algn="l" defTabSz="457200" rtl="0" eaLnBrk="1" latinLnBrk="0" hangingPunct="1">
        <a:spcBef>
          <a:spcPct val="20000"/>
        </a:spcBef>
        <a:buFont typeface="Arial"/>
        <a:buChar char="•"/>
        <a:defRPr sz="2000" b="0" i="0" kern="1200">
          <a:solidFill>
            <a:schemeClr val="tx1"/>
          </a:solidFill>
          <a:latin typeface="Franklin Gothic Book"/>
          <a:ea typeface="+mn-ea"/>
          <a:cs typeface="Franklin Gothic Book"/>
        </a:defRPr>
      </a:lvl1pPr>
      <a:lvl2pPr marL="742950" indent="-285750" algn="l" defTabSz="457200" rtl="0" eaLnBrk="1" latinLnBrk="0" hangingPunct="1">
        <a:spcBef>
          <a:spcPct val="20000"/>
        </a:spcBef>
        <a:buFont typeface="Arial"/>
        <a:buChar char="–"/>
        <a:defRPr sz="2000" b="0" i="0" kern="1200">
          <a:solidFill>
            <a:schemeClr val="tx1"/>
          </a:solidFill>
          <a:latin typeface="Franklin Gothic Book"/>
          <a:ea typeface="+mn-ea"/>
          <a:cs typeface="Franklin Gothic Book"/>
        </a:defRPr>
      </a:lvl2pPr>
      <a:lvl3pPr marL="1143000" indent="-228600" algn="l" defTabSz="457200" rtl="0" eaLnBrk="1" latinLnBrk="0" hangingPunct="1">
        <a:spcBef>
          <a:spcPct val="20000"/>
        </a:spcBef>
        <a:buFont typeface="Arial"/>
        <a:buChar char="•"/>
        <a:defRPr sz="2000" b="0" i="0" kern="1200">
          <a:solidFill>
            <a:schemeClr val="tx1"/>
          </a:solidFill>
          <a:latin typeface="Franklin Gothic Book"/>
          <a:ea typeface="+mn-ea"/>
          <a:cs typeface="Franklin Gothic Book"/>
        </a:defRPr>
      </a:lvl3pPr>
      <a:lvl4pPr marL="1600200" indent="-228600" algn="l" defTabSz="457200" rtl="0" eaLnBrk="1" latinLnBrk="0" hangingPunct="1">
        <a:spcBef>
          <a:spcPct val="20000"/>
        </a:spcBef>
        <a:buFont typeface="Arial"/>
        <a:buChar char="–"/>
        <a:defRPr sz="2000" b="0" i="0" kern="1200">
          <a:solidFill>
            <a:schemeClr val="tx1"/>
          </a:solidFill>
          <a:latin typeface="Franklin Gothic Book"/>
          <a:ea typeface="+mn-ea"/>
          <a:cs typeface="Franklin Gothic Book"/>
        </a:defRPr>
      </a:lvl4pPr>
      <a:lvl5pPr marL="2057400" indent="-228600" algn="l" defTabSz="457200" rtl="0" eaLnBrk="1" latinLnBrk="0" hangingPunct="1">
        <a:spcBef>
          <a:spcPct val="20000"/>
        </a:spcBef>
        <a:buFont typeface="Arial"/>
        <a:buChar char="»"/>
        <a:defRPr sz="1800" b="0" i="0" kern="1200">
          <a:solidFill>
            <a:schemeClr val="tx1"/>
          </a:solidFill>
          <a:latin typeface="Franklin Gothic Book"/>
          <a:ea typeface="+mn-ea"/>
          <a:cs typeface="Franklin Gothic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video" Target="../media/media1.mpg"/><Relationship Id="rId1" Type="http://schemas.microsoft.com/office/2007/relationships/media" Target="../media/media1.mpg"/><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video" Target="../media/media2.mpg"/><Relationship Id="rId1" Type="http://schemas.microsoft.com/office/2007/relationships/media" Target="../media/media2.mpg"/><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4104409" y="1044862"/>
            <a:ext cx="5048202" cy="1125682"/>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584 h 527584"/>
              <a:gd name="connsiteX1" fmla="*/ 658256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819192"/>
              <a:gd name="connsiteY0" fmla="*/ 532016 h 532016"/>
              <a:gd name="connsiteX1" fmla="*/ 658256 w 3819192"/>
              <a:gd name="connsiteY1" fmla="*/ 4432 h 532016"/>
              <a:gd name="connsiteX2" fmla="*/ 3819192 w 3819192"/>
              <a:gd name="connsiteY2" fmla="*/ 0 h 532016"/>
              <a:gd name="connsiteX3" fmla="*/ 3352800 w 3819192"/>
              <a:gd name="connsiteY3" fmla="*/ 532016 h 532016"/>
              <a:gd name="connsiteX4" fmla="*/ 0 w 3819192"/>
              <a:gd name="connsiteY4" fmla="*/ 532016 h 532016"/>
              <a:gd name="connsiteX0" fmla="*/ 0 w 3842807"/>
              <a:gd name="connsiteY0" fmla="*/ 527584 h 527584"/>
              <a:gd name="connsiteX1" fmla="*/ 658256 w 3842807"/>
              <a:gd name="connsiteY1" fmla="*/ 0 h 527584"/>
              <a:gd name="connsiteX2" fmla="*/ 3842807 w 3842807"/>
              <a:gd name="connsiteY2" fmla="*/ 271 h 527584"/>
              <a:gd name="connsiteX3" fmla="*/ 3352800 w 3842807"/>
              <a:gd name="connsiteY3" fmla="*/ 527584 h 527584"/>
              <a:gd name="connsiteX4" fmla="*/ 0 w 3842807"/>
              <a:gd name="connsiteY4" fmla="*/ 527584 h 527584"/>
              <a:gd name="connsiteX0" fmla="*/ 0 w 3848710"/>
              <a:gd name="connsiteY0" fmla="*/ 527584 h 527584"/>
              <a:gd name="connsiteX1" fmla="*/ 658256 w 3848710"/>
              <a:gd name="connsiteY1" fmla="*/ 0 h 527584"/>
              <a:gd name="connsiteX2" fmla="*/ 3842807 w 3848710"/>
              <a:gd name="connsiteY2" fmla="*/ 271 h 527584"/>
              <a:gd name="connsiteX3" fmla="*/ 3848710 w 3848710"/>
              <a:gd name="connsiteY3" fmla="*/ 527584 h 527584"/>
              <a:gd name="connsiteX4" fmla="*/ 0 w 3848710"/>
              <a:gd name="connsiteY4" fmla="*/ 527584 h 527584"/>
              <a:gd name="connsiteX0" fmla="*/ 0 w 4383343"/>
              <a:gd name="connsiteY0" fmla="*/ 527584 h 527584"/>
              <a:gd name="connsiteX1" fmla="*/ 658256 w 4383343"/>
              <a:gd name="connsiteY1" fmla="*/ 0 h 527584"/>
              <a:gd name="connsiteX2" fmla="*/ 4383338 w 4383343"/>
              <a:gd name="connsiteY2" fmla="*/ 271 h 527584"/>
              <a:gd name="connsiteX3" fmla="*/ 3848710 w 4383343"/>
              <a:gd name="connsiteY3" fmla="*/ 527584 h 527584"/>
              <a:gd name="connsiteX4" fmla="*/ 0 w 4383343"/>
              <a:gd name="connsiteY4" fmla="*/ 527584 h 527584"/>
              <a:gd name="connsiteX0" fmla="*/ 0 w 4383788"/>
              <a:gd name="connsiteY0" fmla="*/ 527584 h 527584"/>
              <a:gd name="connsiteX1" fmla="*/ 658256 w 4383788"/>
              <a:gd name="connsiteY1" fmla="*/ 0 h 527584"/>
              <a:gd name="connsiteX2" fmla="*/ 4383338 w 4383788"/>
              <a:gd name="connsiteY2" fmla="*/ 271 h 527584"/>
              <a:gd name="connsiteX3" fmla="*/ 4382034 w 4383788"/>
              <a:gd name="connsiteY3" fmla="*/ 527584 h 527584"/>
              <a:gd name="connsiteX4" fmla="*/ 0 w 4383788"/>
              <a:gd name="connsiteY4" fmla="*/ 527584 h 527584"/>
              <a:gd name="connsiteX0" fmla="*/ 0 w 4383788"/>
              <a:gd name="connsiteY0" fmla="*/ 527584 h 527584"/>
              <a:gd name="connsiteX1" fmla="*/ 913405 w 4383788"/>
              <a:gd name="connsiteY1" fmla="*/ 0 h 527584"/>
              <a:gd name="connsiteX2" fmla="*/ 4383338 w 4383788"/>
              <a:gd name="connsiteY2" fmla="*/ 271 h 527584"/>
              <a:gd name="connsiteX3" fmla="*/ 4382034 w 4383788"/>
              <a:gd name="connsiteY3" fmla="*/ 527584 h 527584"/>
              <a:gd name="connsiteX4" fmla="*/ 0 w 4383788"/>
              <a:gd name="connsiteY4" fmla="*/ 527584 h 527584"/>
              <a:gd name="connsiteX0" fmla="*/ 0 w 4052095"/>
              <a:gd name="connsiteY0" fmla="*/ 527584 h 527584"/>
              <a:gd name="connsiteX1" fmla="*/ 581712 w 4052095"/>
              <a:gd name="connsiteY1" fmla="*/ 0 h 527584"/>
              <a:gd name="connsiteX2" fmla="*/ 4051645 w 4052095"/>
              <a:gd name="connsiteY2" fmla="*/ 271 h 527584"/>
              <a:gd name="connsiteX3" fmla="*/ 4050341 w 4052095"/>
              <a:gd name="connsiteY3" fmla="*/ 527584 h 527584"/>
              <a:gd name="connsiteX4" fmla="*/ 0 w 4052095"/>
              <a:gd name="connsiteY4" fmla="*/ 527584 h 527584"/>
              <a:gd name="connsiteX0" fmla="*/ 0 w 4052095"/>
              <a:gd name="connsiteY0" fmla="*/ 533051 h 533051"/>
              <a:gd name="connsiteX1" fmla="*/ 308326 w 4052095"/>
              <a:gd name="connsiteY1" fmla="*/ 0 h 533051"/>
              <a:gd name="connsiteX2" fmla="*/ 4051645 w 4052095"/>
              <a:gd name="connsiteY2" fmla="*/ 5738 h 533051"/>
              <a:gd name="connsiteX3" fmla="*/ 4050341 w 4052095"/>
              <a:gd name="connsiteY3" fmla="*/ 533051 h 533051"/>
              <a:gd name="connsiteX4" fmla="*/ 0 w 4052095"/>
              <a:gd name="connsiteY4" fmla="*/ 533051 h 533051"/>
              <a:gd name="connsiteX0" fmla="*/ 0 w 4052095"/>
              <a:gd name="connsiteY0" fmla="*/ 533051 h 533051"/>
              <a:gd name="connsiteX1" fmla="*/ 470504 w 4052095"/>
              <a:gd name="connsiteY1" fmla="*/ 0 h 533051"/>
              <a:gd name="connsiteX2" fmla="*/ 4051645 w 4052095"/>
              <a:gd name="connsiteY2" fmla="*/ 5738 h 533051"/>
              <a:gd name="connsiteX3" fmla="*/ 4050341 w 4052095"/>
              <a:gd name="connsiteY3" fmla="*/ 533051 h 533051"/>
              <a:gd name="connsiteX4" fmla="*/ 0 w 4052095"/>
              <a:gd name="connsiteY4" fmla="*/ 533051 h 533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2095" h="533051">
                <a:moveTo>
                  <a:pt x="0" y="533051"/>
                </a:moveTo>
                <a:lnTo>
                  <a:pt x="470504" y="0"/>
                </a:lnTo>
                <a:lnTo>
                  <a:pt x="4051645" y="5738"/>
                </a:lnTo>
                <a:cubicBezTo>
                  <a:pt x="4053613" y="181509"/>
                  <a:pt x="4048373" y="357280"/>
                  <a:pt x="4050341" y="533051"/>
                </a:cubicBezTo>
                <a:lnTo>
                  <a:pt x="0" y="533051"/>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4899882" y="1170281"/>
            <a:ext cx="3672618" cy="873583"/>
          </a:xfrm>
          <a:prstGeom prst="rect">
            <a:avLst/>
          </a:prstGeom>
        </p:spPr>
      </p:pic>
      <p:sp>
        <p:nvSpPr>
          <p:cNvPr id="5" name="Title 2"/>
          <p:cNvSpPr txBox="1">
            <a:spLocks/>
          </p:cNvSpPr>
          <p:nvPr/>
        </p:nvSpPr>
        <p:spPr>
          <a:xfrm>
            <a:off x="947886" y="3672142"/>
            <a:ext cx="6879936" cy="380665"/>
          </a:xfrm>
          <a:prstGeom prst="rect">
            <a:avLst/>
          </a:prstGeom>
        </p:spPr>
        <p:txBody>
          <a:bodyPr vert="horz"/>
          <a:lstStyle>
            <a:lvl1pPr algn="r" defTabSz="457200" rtl="0" eaLnBrk="1" latinLnBrk="0" hangingPunct="1">
              <a:spcBef>
                <a:spcPct val="0"/>
              </a:spcBef>
              <a:buNone/>
              <a:defRPr sz="3200" b="0" i="0" kern="1200">
                <a:solidFill>
                  <a:schemeClr val="bg1"/>
                </a:solidFill>
                <a:latin typeface="Franklin Gothic Medium"/>
                <a:ea typeface="+mj-ea"/>
                <a:cs typeface="Franklin Gothic Medium"/>
              </a:defRPr>
            </a:lvl1pPr>
          </a:lstStyle>
          <a:p>
            <a:r>
              <a:rPr lang="en-US" sz="1600" b="0" i="0" dirty="0">
                <a:latin typeface="Franklin Gothic Book"/>
                <a:cs typeface="Franklin Gothic Book"/>
              </a:rPr>
              <a:t>Ankur Roy Chowdhury</a:t>
            </a:r>
          </a:p>
        </p:txBody>
      </p:sp>
      <p:sp>
        <p:nvSpPr>
          <p:cNvPr id="6" name="Title 2"/>
          <p:cNvSpPr txBox="1">
            <a:spLocks/>
          </p:cNvSpPr>
          <p:nvPr/>
        </p:nvSpPr>
        <p:spPr>
          <a:xfrm>
            <a:off x="947886" y="2930088"/>
            <a:ext cx="6879936" cy="639373"/>
          </a:xfrm>
          <a:prstGeom prst="rect">
            <a:avLst/>
          </a:prstGeom>
        </p:spPr>
        <p:txBody>
          <a:bodyPr vert="horz"/>
          <a:lstStyle>
            <a:lvl1pPr algn="r" defTabSz="457200" rtl="0" eaLnBrk="1" latinLnBrk="0" hangingPunct="1">
              <a:spcBef>
                <a:spcPct val="0"/>
              </a:spcBef>
              <a:buNone/>
              <a:defRPr sz="3200" b="0" i="0" kern="1200">
                <a:solidFill>
                  <a:schemeClr val="bg1"/>
                </a:solidFill>
                <a:latin typeface="Franklin Gothic Medium"/>
                <a:ea typeface="+mj-ea"/>
                <a:cs typeface="Franklin Gothic Medium"/>
              </a:defRPr>
            </a:lvl1pPr>
          </a:lstStyle>
          <a:p>
            <a:r>
              <a:rPr lang="en-US" dirty="0"/>
              <a:t>Algorithm: Local Hill Climbing</a:t>
            </a:r>
            <a:endParaRPr lang="en-US" sz="3200" b="0" i="0" dirty="0">
              <a:latin typeface="Franklin Gothic Medium"/>
              <a:cs typeface="Franklin Gothic Medium"/>
            </a:endParaRPr>
          </a:p>
        </p:txBody>
      </p:sp>
      <p:sp>
        <p:nvSpPr>
          <p:cNvPr id="7" name="Title 2"/>
          <p:cNvSpPr txBox="1">
            <a:spLocks/>
          </p:cNvSpPr>
          <p:nvPr/>
        </p:nvSpPr>
        <p:spPr>
          <a:xfrm>
            <a:off x="94343" y="4772363"/>
            <a:ext cx="2651116" cy="320522"/>
          </a:xfrm>
          <a:prstGeom prst="rect">
            <a:avLst/>
          </a:prstGeom>
        </p:spPr>
        <p:txBody>
          <a:bodyPr vert="horz"/>
          <a:lstStyle>
            <a:lvl1pPr algn="r" defTabSz="457200" rtl="0" eaLnBrk="1" latinLnBrk="0" hangingPunct="1">
              <a:spcBef>
                <a:spcPct val="0"/>
              </a:spcBef>
              <a:buNone/>
              <a:defRPr sz="3200" b="0" i="0" kern="1200">
                <a:solidFill>
                  <a:schemeClr val="bg1"/>
                </a:solidFill>
                <a:latin typeface="Franklin Gothic Medium"/>
                <a:ea typeface="+mj-ea"/>
                <a:cs typeface="Franklin Gothic Medium"/>
              </a:defRPr>
            </a:lvl1pPr>
          </a:lstStyle>
          <a:p>
            <a:r>
              <a:rPr lang="en-US" sz="1200" b="0" i="0" dirty="0">
                <a:latin typeface="Franklin Gothic Book"/>
                <a:cs typeface="Franklin Gothic Book"/>
              </a:rPr>
              <a:t>CSCE 625 (S’18) Artificial Intelligence</a:t>
            </a:r>
          </a:p>
        </p:txBody>
      </p:sp>
    </p:spTree>
    <p:extLst>
      <p:ext uri="{BB962C8B-B14F-4D97-AF65-F5344CB8AC3E}">
        <p14:creationId xmlns:p14="http://schemas.microsoft.com/office/powerpoint/2010/main" val="71285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EB87A-22EA-4A6E-8D24-764885CEB33A}"/>
              </a:ext>
            </a:extLst>
          </p:cNvPr>
          <p:cNvSpPr>
            <a:spLocks noGrp="1"/>
          </p:cNvSpPr>
          <p:nvPr>
            <p:ph type="title"/>
          </p:nvPr>
        </p:nvSpPr>
        <p:spPr/>
        <p:txBody>
          <a:bodyPr/>
          <a:lstStyle/>
          <a:p>
            <a:r>
              <a:rPr lang="en-US" dirty="0"/>
              <a:t>Algorithm Details</a:t>
            </a:r>
          </a:p>
        </p:txBody>
      </p:sp>
      <p:sp>
        <p:nvSpPr>
          <p:cNvPr id="3" name="Content Placeholder 2">
            <a:extLst>
              <a:ext uri="{FF2B5EF4-FFF2-40B4-BE49-F238E27FC236}">
                <a16:creationId xmlns:a16="http://schemas.microsoft.com/office/drawing/2014/main" id="{685CFADB-708E-4889-83C2-85214FF41C81}"/>
              </a:ext>
            </a:extLst>
          </p:cNvPr>
          <p:cNvSpPr>
            <a:spLocks noGrp="1"/>
          </p:cNvSpPr>
          <p:nvPr>
            <p:ph sz="quarter" idx="10"/>
          </p:nvPr>
        </p:nvSpPr>
        <p:spPr/>
        <p:txBody>
          <a:bodyPr anchor="t"/>
          <a:lstStyle/>
          <a:p>
            <a:r>
              <a:rPr lang="en-US" dirty="0"/>
              <a:t>Look at the 8 neighbor cells for the highest value</a:t>
            </a:r>
          </a:p>
          <a:p>
            <a:r>
              <a:rPr lang="en-US" dirty="0"/>
              <a:t>If a tie:</a:t>
            </a:r>
          </a:p>
          <a:p>
            <a:pPr lvl="1"/>
            <a:r>
              <a:rPr lang="en-US" dirty="0"/>
              <a:t>Compute Euclidean distance from </a:t>
            </a:r>
            <a:r>
              <a:rPr lang="en-US" dirty="0">
                <a:solidFill>
                  <a:schemeClr val="accent2"/>
                </a:solidFill>
              </a:rPr>
              <a:t>Highest probability cell </a:t>
            </a:r>
            <a:r>
              <a:rPr lang="en-US" dirty="0"/>
              <a:t>(HPC)</a:t>
            </a:r>
          </a:p>
          <a:p>
            <a:pPr lvl="1"/>
            <a:r>
              <a:rPr lang="en-US" dirty="0"/>
              <a:t>Compute distance of the 8 neighbors from HPC</a:t>
            </a:r>
          </a:p>
          <a:p>
            <a:pPr lvl="1"/>
            <a:r>
              <a:rPr lang="en-US" dirty="0"/>
              <a:t>Choose cell with </a:t>
            </a:r>
            <a:r>
              <a:rPr lang="en-US" dirty="0">
                <a:solidFill>
                  <a:schemeClr val="accent2"/>
                </a:solidFill>
              </a:rPr>
              <a:t>minimum</a:t>
            </a:r>
            <a:r>
              <a:rPr lang="en-US" dirty="0"/>
              <a:t> distance </a:t>
            </a:r>
          </a:p>
          <a:p>
            <a:r>
              <a:rPr lang="en-US" dirty="0"/>
              <a:t>Terminate when CDP is 1</a:t>
            </a:r>
          </a:p>
        </p:txBody>
      </p:sp>
    </p:spTree>
    <p:extLst>
      <p:ext uri="{BB962C8B-B14F-4D97-AF65-F5344CB8AC3E}">
        <p14:creationId xmlns:p14="http://schemas.microsoft.com/office/powerpoint/2010/main" val="9445838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Heatmap 1</a:t>
            </a:r>
          </a:p>
        </p:txBody>
      </p:sp>
      <p:pic>
        <p:nvPicPr>
          <p:cNvPr id="2" name="heatmap_1_path_animation">
            <a:hlinkClick r:id="" action="ppaction://media"/>
            <a:extLst>
              <a:ext uri="{FF2B5EF4-FFF2-40B4-BE49-F238E27FC236}">
                <a16:creationId xmlns:a16="http://schemas.microsoft.com/office/drawing/2014/main" id="{BB544A69-24E1-494E-A94E-6566A1588730}"/>
              </a:ext>
            </a:extLst>
          </p:cNvPr>
          <p:cNvPicPr>
            <a:picLocks noGrp="1" noChangeAspect="1"/>
          </p:cNvPicPr>
          <p:nvPr>
            <p:ph sz="quarter" idx="10"/>
            <a:videoFile r:link="rId2"/>
            <p:extLst>
              <p:ext uri="{DAA4B4D4-6D71-4841-9C94-3DE7FCFB9230}">
                <p14:media xmlns:p14="http://schemas.microsoft.com/office/powerpoint/2010/main" r:embed="rId1"/>
              </p:ext>
            </p:extLst>
          </p:nvPr>
        </p:nvPicPr>
        <p:blipFill rotWithShape="1">
          <a:blip r:embed="rId5"/>
          <a:srcRect l="14879" r="13675"/>
          <a:stretch/>
        </p:blipFill>
        <p:spPr>
          <a:xfrm>
            <a:off x="217715" y="1115446"/>
            <a:ext cx="3802742" cy="3457575"/>
          </a:xfrm>
        </p:spPr>
      </p:pic>
      <p:pic>
        <p:nvPicPr>
          <p:cNvPr id="4" name="Picture 3">
            <a:extLst>
              <a:ext uri="{FF2B5EF4-FFF2-40B4-BE49-F238E27FC236}">
                <a16:creationId xmlns:a16="http://schemas.microsoft.com/office/drawing/2014/main" id="{790AFF21-75DE-42FA-B2F8-07429FFF8187}"/>
              </a:ext>
            </a:extLst>
          </p:cNvPr>
          <p:cNvPicPr>
            <a:picLocks noChangeAspect="1"/>
          </p:cNvPicPr>
          <p:nvPr/>
        </p:nvPicPr>
        <p:blipFill>
          <a:blip r:embed="rId6"/>
          <a:stretch>
            <a:fillRect/>
          </a:stretch>
        </p:blipFill>
        <p:spPr>
          <a:xfrm rot="16200000">
            <a:off x="644115" y="1572974"/>
            <a:ext cx="511628" cy="511628"/>
          </a:xfrm>
          <a:prstGeom prst="rect">
            <a:avLst/>
          </a:prstGeom>
        </p:spPr>
      </p:pic>
      <p:pic>
        <p:nvPicPr>
          <p:cNvPr id="9" name="Picture 8">
            <a:extLst>
              <a:ext uri="{FF2B5EF4-FFF2-40B4-BE49-F238E27FC236}">
                <a16:creationId xmlns:a16="http://schemas.microsoft.com/office/drawing/2014/main" id="{628AB3CB-0506-4E46-A436-E96D8AEA8AFC}"/>
              </a:ext>
            </a:extLst>
          </p:cNvPr>
          <p:cNvPicPr>
            <a:picLocks noChangeAspect="1"/>
          </p:cNvPicPr>
          <p:nvPr/>
        </p:nvPicPr>
        <p:blipFill>
          <a:blip r:embed="rId7"/>
          <a:stretch>
            <a:fillRect/>
          </a:stretch>
        </p:blipFill>
        <p:spPr>
          <a:xfrm>
            <a:off x="4020457" y="2126566"/>
            <a:ext cx="4740771" cy="1435334"/>
          </a:xfrm>
          <a:prstGeom prst="rect">
            <a:avLst/>
          </a:prstGeom>
        </p:spPr>
      </p:pic>
      <p:grpSp>
        <p:nvGrpSpPr>
          <p:cNvPr id="10" name="Group 9">
            <a:extLst>
              <a:ext uri="{FF2B5EF4-FFF2-40B4-BE49-F238E27FC236}">
                <a16:creationId xmlns:a16="http://schemas.microsoft.com/office/drawing/2014/main" id="{0E81745C-49DC-46FB-BB13-D45122962022}"/>
              </a:ext>
            </a:extLst>
          </p:cNvPr>
          <p:cNvGrpSpPr/>
          <p:nvPr/>
        </p:nvGrpSpPr>
        <p:grpSpPr>
          <a:xfrm>
            <a:off x="4424313" y="1295975"/>
            <a:ext cx="4237087" cy="3229533"/>
            <a:chOff x="4424313" y="1295975"/>
            <a:chExt cx="4237087" cy="3229533"/>
          </a:xfrm>
        </p:grpSpPr>
        <p:pic>
          <p:nvPicPr>
            <p:cNvPr id="6" name="Picture 5">
              <a:extLst>
                <a:ext uri="{FF2B5EF4-FFF2-40B4-BE49-F238E27FC236}">
                  <a16:creationId xmlns:a16="http://schemas.microsoft.com/office/drawing/2014/main" id="{2B094C91-BAEB-4683-B52A-7ADCDF047EC9}"/>
                </a:ext>
              </a:extLst>
            </p:cNvPr>
            <p:cNvPicPr>
              <a:picLocks noChangeAspect="1"/>
            </p:cNvPicPr>
            <p:nvPr/>
          </p:nvPicPr>
          <p:blipFill rotWithShape="1">
            <a:blip r:embed="rId8"/>
            <a:srcRect t="-2214" b="-2214"/>
            <a:stretch/>
          </p:blipFill>
          <p:spPr>
            <a:xfrm>
              <a:off x="4424313" y="1441223"/>
              <a:ext cx="4237087" cy="3084285"/>
            </a:xfrm>
            <a:prstGeom prst="rect">
              <a:avLst/>
            </a:prstGeom>
          </p:spPr>
        </p:pic>
        <p:sp>
          <p:nvSpPr>
            <p:cNvPr id="7" name="TextBox 6">
              <a:extLst>
                <a:ext uri="{FF2B5EF4-FFF2-40B4-BE49-F238E27FC236}">
                  <a16:creationId xmlns:a16="http://schemas.microsoft.com/office/drawing/2014/main" id="{FA1560C3-773D-4C5C-B98F-A7855AC983BA}"/>
                </a:ext>
              </a:extLst>
            </p:cNvPr>
            <p:cNvSpPr txBox="1"/>
            <p:nvPr/>
          </p:nvSpPr>
          <p:spPr>
            <a:xfrm>
              <a:off x="5027432" y="1295975"/>
              <a:ext cx="3030847" cy="276999"/>
            </a:xfrm>
            <a:prstGeom prst="rect">
              <a:avLst/>
            </a:prstGeom>
          </p:spPr>
          <p:txBody>
            <a:bodyPr vert="horz" wrap="square" rtlCol="0">
              <a:spAutoFit/>
            </a:bodyPr>
            <a:lstStyle/>
            <a:p>
              <a:pPr algn="ctr"/>
              <a:r>
                <a:rPr lang="en-US" sz="1200" b="0" i="0" dirty="0">
                  <a:latin typeface="Franklin Gothic Medium"/>
                  <a:cs typeface="Franklin Gothic Medium"/>
                </a:rPr>
                <a:t>CDP vs Time</a:t>
              </a:r>
            </a:p>
          </p:txBody>
        </p:sp>
      </p:grpSp>
    </p:spTree>
    <p:extLst>
      <p:ext uri="{BB962C8B-B14F-4D97-AF65-F5344CB8AC3E}">
        <p14:creationId xmlns:p14="http://schemas.microsoft.com/office/powerpoint/2010/main" val="14369552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200"/>
                                  </p:stCondLst>
                                  <p:childTnLst>
                                    <p:cmd type="call" cmd="playFrom(0.0)">
                                      <p:cBhvr>
                                        <p:cTn id="6" dur="29773"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10"/>
                                        </p:tgtEl>
                                      </p:cBhvr>
                                    </p:animEffect>
                                    <p:set>
                                      <p:cBhvr>
                                        <p:cTn id="11" dur="1" fill="hold">
                                          <p:stCondLst>
                                            <p:cond delay="499"/>
                                          </p:stCondLst>
                                        </p:cTn>
                                        <p:tgtEl>
                                          <p:spTgt spid="10"/>
                                        </p:tgtEl>
                                        <p:attrNameLst>
                                          <p:attrName>style.visibility</p:attrName>
                                        </p:attrNameLst>
                                      </p:cBhvr>
                                      <p:to>
                                        <p:strVal val="hidden"/>
                                      </p:to>
                                    </p:se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2"/>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457200" y="163640"/>
            <a:ext cx="4414982" cy="606261"/>
          </a:xfrm>
        </p:spPr>
        <p:txBody>
          <a:bodyPr/>
          <a:lstStyle/>
          <a:p>
            <a:r>
              <a:rPr lang="en-US" dirty="0"/>
              <a:t>Heatmap 2</a:t>
            </a:r>
          </a:p>
        </p:txBody>
      </p:sp>
      <p:pic>
        <p:nvPicPr>
          <p:cNvPr id="7" name="heatmap_2_path_animation">
            <a:hlinkClick r:id="" action="ppaction://media"/>
            <a:extLst>
              <a:ext uri="{FF2B5EF4-FFF2-40B4-BE49-F238E27FC236}">
                <a16:creationId xmlns:a16="http://schemas.microsoft.com/office/drawing/2014/main" id="{50646434-7E0D-4578-9F3C-4556981AAE39}"/>
              </a:ext>
            </a:extLst>
          </p:cNvPr>
          <p:cNvPicPr>
            <a:picLocks noGrp="1" noChangeAspect="1"/>
          </p:cNvPicPr>
          <p:nvPr>
            <p:ph sz="quarter" idx="10"/>
            <a:videoFile r:link="rId2"/>
            <p:extLst>
              <p:ext uri="{DAA4B4D4-6D71-4841-9C94-3DE7FCFB9230}">
                <p14:media xmlns:p14="http://schemas.microsoft.com/office/powerpoint/2010/main" r:embed="rId1"/>
              </p:ext>
            </p:extLst>
          </p:nvPr>
        </p:nvPicPr>
        <p:blipFill rotWithShape="1">
          <a:blip r:embed="rId5"/>
          <a:srcRect l="12684" t="508" r="15015" b="539"/>
          <a:stretch/>
        </p:blipFill>
        <p:spPr>
          <a:xfrm>
            <a:off x="111756" y="1101588"/>
            <a:ext cx="3803904" cy="3456432"/>
          </a:xfrm>
        </p:spPr>
      </p:pic>
      <p:pic>
        <p:nvPicPr>
          <p:cNvPr id="4" name="Picture 3">
            <a:extLst>
              <a:ext uri="{FF2B5EF4-FFF2-40B4-BE49-F238E27FC236}">
                <a16:creationId xmlns:a16="http://schemas.microsoft.com/office/drawing/2014/main" id="{790AFF21-75DE-42FA-B2F8-07429FFF8187}"/>
              </a:ext>
            </a:extLst>
          </p:cNvPr>
          <p:cNvPicPr>
            <a:picLocks noChangeAspect="1"/>
          </p:cNvPicPr>
          <p:nvPr/>
        </p:nvPicPr>
        <p:blipFill>
          <a:blip r:embed="rId6"/>
          <a:stretch>
            <a:fillRect/>
          </a:stretch>
        </p:blipFill>
        <p:spPr>
          <a:xfrm rot="16200000">
            <a:off x="628414" y="1558798"/>
            <a:ext cx="511628" cy="511628"/>
          </a:xfrm>
          <a:prstGeom prst="rect">
            <a:avLst/>
          </a:prstGeom>
        </p:spPr>
      </p:pic>
      <p:pic>
        <p:nvPicPr>
          <p:cNvPr id="3" name="Picture 2">
            <a:extLst>
              <a:ext uri="{FF2B5EF4-FFF2-40B4-BE49-F238E27FC236}">
                <a16:creationId xmlns:a16="http://schemas.microsoft.com/office/drawing/2014/main" id="{8445FD27-C3F7-4C7B-B5A0-2005BF8E5CC0}"/>
              </a:ext>
            </a:extLst>
          </p:cNvPr>
          <p:cNvPicPr>
            <a:picLocks noChangeAspect="1"/>
          </p:cNvPicPr>
          <p:nvPr/>
        </p:nvPicPr>
        <p:blipFill>
          <a:blip r:embed="rId7"/>
          <a:stretch>
            <a:fillRect/>
          </a:stretch>
        </p:blipFill>
        <p:spPr>
          <a:xfrm>
            <a:off x="3915660" y="2170901"/>
            <a:ext cx="4895606" cy="1399626"/>
          </a:xfrm>
          <a:prstGeom prst="rect">
            <a:avLst/>
          </a:prstGeom>
        </p:spPr>
      </p:pic>
      <p:grpSp>
        <p:nvGrpSpPr>
          <p:cNvPr id="5" name="Group 4">
            <a:extLst>
              <a:ext uri="{FF2B5EF4-FFF2-40B4-BE49-F238E27FC236}">
                <a16:creationId xmlns:a16="http://schemas.microsoft.com/office/drawing/2014/main" id="{6648A492-62E2-45B1-B036-9E11723A5C02}"/>
              </a:ext>
            </a:extLst>
          </p:cNvPr>
          <p:cNvGrpSpPr/>
          <p:nvPr/>
        </p:nvGrpSpPr>
        <p:grpSpPr>
          <a:xfrm>
            <a:off x="4371699" y="1295975"/>
            <a:ext cx="4233672" cy="3161109"/>
            <a:chOff x="4371699" y="1295975"/>
            <a:chExt cx="4233672" cy="3161109"/>
          </a:xfrm>
        </p:grpSpPr>
        <p:pic>
          <p:nvPicPr>
            <p:cNvPr id="6" name="Picture 5">
              <a:extLst>
                <a:ext uri="{FF2B5EF4-FFF2-40B4-BE49-F238E27FC236}">
                  <a16:creationId xmlns:a16="http://schemas.microsoft.com/office/drawing/2014/main" id="{2B094C91-BAEB-4683-B52A-7ADCDF047EC9}"/>
                </a:ext>
              </a:extLst>
            </p:cNvPr>
            <p:cNvPicPr>
              <a:picLocks noChangeAspect="1"/>
            </p:cNvPicPr>
            <p:nvPr/>
          </p:nvPicPr>
          <p:blipFill>
            <a:blip r:embed="rId8"/>
            <a:stretch>
              <a:fillRect/>
            </a:stretch>
          </p:blipFill>
          <p:spPr>
            <a:xfrm>
              <a:off x="4371699" y="1503691"/>
              <a:ext cx="4233672" cy="2953393"/>
            </a:xfrm>
            <a:prstGeom prst="rect">
              <a:avLst/>
            </a:prstGeom>
          </p:spPr>
        </p:pic>
        <p:sp>
          <p:nvSpPr>
            <p:cNvPr id="8" name="TextBox 7">
              <a:extLst>
                <a:ext uri="{FF2B5EF4-FFF2-40B4-BE49-F238E27FC236}">
                  <a16:creationId xmlns:a16="http://schemas.microsoft.com/office/drawing/2014/main" id="{E77C3F82-86BE-45F6-A154-907E47657B73}"/>
                </a:ext>
              </a:extLst>
            </p:cNvPr>
            <p:cNvSpPr txBox="1"/>
            <p:nvPr/>
          </p:nvSpPr>
          <p:spPr>
            <a:xfrm>
              <a:off x="4973111" y="1295975"/>
              <a:ext cx="3030847" cy="276999"/>
            </a:xfrm>
            <a:prstGeom prst="rect">
              <a:avLst/>
            </a:prstGeom>
          </p:spPr>
          <p:txBody>
            <a:bodyPr vert="horz" wrap="square" rtlCol="0">
              <a:spAutoFit/>
            </a:bodyPr>
            <a:lstStyle/>
            <a:p>
              <a:pPr algn="ctr"/>
              <a:r>
                <a:rPr lang="en-US" sz="1200" b="0" i="0" dirty="0">
                  <a:latin typeface="Franklin Gothic Medium"/>
                  <a:cs typeface="Franklin Gothic Medium"/>
                </a:rPr>
                <a:t>CDP vs Time</a:t>
              </a:r>
            </a:p>
          </p:txBody>
        </p:sp>
      </p:grpSp>
    </p:spTree>
    <p:extLst>
      <p:ext uri="{BB962C8B-B14F-4D97-AF65-F5344CB8AC3E}">
        <p14:creationId xmlns:p14="http://schemas.microsoft.com/office/powerpoint/2010/main" val="2333118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246"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7"/>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B3095-DCE0-4EAB-8307-B5D1A2602F8B}"/>
              </a:ext>
            </a:extLst>
          </p:cNvPr>
          <p:cNvSpPr>
            <a:spLocks noGrp="1"/>
          </p:cNvSpPr>
          <p:nvPr>
            <p:ph type="title"/>
          </p:nvPr>
        </p:nvSpPr>
        <p:spPr/>
        <p:txBody>
          <a:bodyPr/>
          <a:lstStyle/>
          <a:p>
            <a:r>
              <a:rPr lang="en-US" dirty="0"/>
              <a:t>Discussion of the algorithm</a:t>
            </a:r>
          </a:p>
        </p:txBody>
      </p:sp>
      <p:sp>
        <p:nvSpPr>
          <p:cNvPr id="3" name="Content Placeholder 2">
            <a:extLst>
              <a:ext uri="{FF2B5EF4-FFF2-40B4-BE49-F238E27FC236}">
                <a16:creationId xmlns:a16="http://schemas.microsoft.com/office/drawing/2014/main" id="{7FA5AF4B-0190-4AE6-84F5-2BEB5346221F}"/>
              </a:ext>
            </a:extLst>
          </p:cNvPr>
          <p:cNvSpPr>
            <a:spLocks noGrp="1"/>
          </p:cNvSpPr>
          <p:nvPr>
            <p:ph sz="quarter" idx="10"/>
          </p:nvPr>
        </p:nvSpPr>
        <p:spPr/>
        <p:txBody>
          <a:bodyPr anchor="t"/>
          <a:lstStyle/>
          <a:p>
            <a:endParaRPr lang="en-US" dirty="0"/>
          </a:p>
          <a:p>
            <a:r>
              <a:rPr lang="en-US" dirty="0"/>
              <a:t>Works as expected</a:t>
            </a:r>
          </a:p>
          <a:p>
            <a:r>
              <a:rPr lang="en-US" dirty="0"/>
              <a:t>Low computation cost</a:t>
            </a:r>
          </a:p>
          <a:p>
            <a:r>
              <a:rPr lang="en-US" dirty="0"/>
              <a:t>Can get stuck in Local maxima  </a:t>
            </a:r>
          </a:p>
          <a:p>
            <a:r>
              <a:rPr lang="en-US" dirty="0"/>
              <a:t>Heuristics like Mode Goodness Ratio</a:t>
            </a:r>
          </a:p>
          <a:p>
            <a:pPr marL="0" indent="0">
              <a:buNone/>
            </a:pPr>
            <a:endParaRPr lang="en-US" dirty="0"/>
          </a:p>
        </p:txBody>
      </p:sp>
    </p:spTree>
    <p:extLst>
      <p:ext uri="{BB962C8B-B14F-4D97-AF65-F5344CB8AC3E}">
        <p14:creationId xmlns:p14="http://schemas.microsoft.com/office/powerpoint/2010/main" val="1627483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6x9PPBackground.psd"/>
          <p:cNvPicPr>
            <a:picLocks noChangeAspect="1"/>
          </p:cNvPicPr>
          <p:nvPr/>
        </p:nvPicPr>
        <p:blipFill rotWithShape="1">
          <a:blip r:embed="rId3">
            <a:extLst>
              <a:ext uri="{28A0092B-C50C-407E-A947-70E740481C1C}">
                <a14:useLocalDpi xmlns:a14="http://schemas.microsoft.com/office/drawing/2010/main" val="0"/>
              </a:ext>
            </a:extLst>
          </a:blip>
          <a:srcRect t="69697"/>
          <a:stretch/>
        </p:blipFill>
        <p:spPr>
          <a:xfrm>
            <a:off x="1" y="3620306"/>
            <a:ext cx="9144000" cy="1558636"/>
          </a:xfrm>
          <a:prstGeom prst="rect">
            <a:avLst/>
          </a:prstGeom>
        </p:spPr>
      </p:pic>
      <p:pic>
        <p:nvPicPr>
          <p:cNvPr id="3" name="Picture 2"/>
          <p:cNvPicPr>
            <a:picLocks noChangeAspect="1"/>
          </p:cNvPicPr>
          <p:nvPr/>
        </p:nvPicPr>
        <p:blipFill>
          <a:blip r:embed="rId4"/>
          <a:stretch>
            <a:fillRect/>
          </a:stretch>
        </p:blipFill>
        <p:spPr>
          <a:xfrm>
            <a:off x="3292804" y="1708727"/>
            <a:ext cx="2559265" cy="1679065"/>
          </a:xfrm>
          <a:prstGeom prst="rect">
            <a:avLst/>
          </a:prstGeom>
        </p:spPr>
      </p:pic>
      <p:sp>
        <p:nvSpPr>
          <p:cNvPr id="9" name="Title 2"/>
          <p:cNvSpPr txBox="1">
            <a:spLocks/>
          </p:cNvSpPr>
          <p:nvPr/>
        </p:nvSpPr>
        <p:spPr>
          <a:xfrm>
            <a:off x="1132613" y="3778140"/>
            <a:ext cx="6879936" cy="320522"/>
          </a:xfrm>
          <a:prstGeom prst="rect">
            <a:avLst/>
          </a:prstGeom>
        </p:spPr>
        <p:txBody>
          <a:bodyPr vert="horz"/>
          <a:lstStyle>
            <a:lvl1pPr algn="r" defTabSz="457200" rtl="0" eaLnBrk="1" latinLnBrk="0" hangingPunct="1">
              <a:spcBef>
                <a:spcPct val="0"/>
              </a:spcBef>
              <a:buNone/>
              <a:defRPr sz="3200" b="0" i="0" kern="1200">
                <a:solidFill>
                  <a:schemeClr val="bg1"/>
                </a:solidFill>
                <a:latin typeface="Franklin Gothic Medium"/>
                <a:ea typeface="+mj-ea"/>
                <a:cs typeface="Franklin Gothic Medium"/>
              </a:defRPr>
            </a:lvl1pPr>
          </a:lstStyle>
          <a:p>
            <a:pPr algn="ctr"/>
            <a:endParaRPr lang="en-US" sz="1600" b="0" i="0" dirty="0">
              <a:latin typeface="Franklin Gothic Book"/>
              <a:cs typeface="Franklin Gothic Book"/>
            </a:endParaRPr>
          </a:p>
        </p:txBody>
      </p:sp>
      <p:sp>
        <p:nvSpPr>
          <p:cNvPr id="10" name="Title 2"/>
          <p:cNvSpPr txBox="1">
            <a:spLocks/>
          </p:cNvSpPr>
          <p:nvPr/>
        </p:nvSpPr>
        <p:spPr>
          <a:xfrm>
            <a:off x="1132613" y="4287075"/>
            <a:ext cx="6879936" cy="320522"/>
          </a:xfrm>
          <a:prstGeom prst="rect">
            <a:avLst/>
          </a:prstGeom>
        </p:spPr>
        <p:txBody>
          <a:bodyPr vert="horz"/>
          <a:lstStyle>
            <a:lvl1pPr algn="r" defTabSz="457200" rtl="0" eaLnBrk="1" latinLnBrk="0" hangingPunct="1">
              <a:spcBef>
                <a:spcPct val="0"/>
              </a:spcBef>
              <a:buNone/>
              <a:defRPr sz="3200" b="0" i="0" kern="1200">
                <a:solidFill>
                  <a:schemeClr val="bg1"/>
                </a:solidFill>
                <a:latin typeface="Franklin Gothic Medium"/>
                <a:ea typeface="+mj-ea"/>
                <a:cs typeface="Franklin Gothic Medium"/>
              </a:defRPr>
            </a:lvl1pPr>
          </a:lstStyle>
          <a:p>
            <a:pPr algn="ctr"/>
            <a:endParaRPr lang="en-US" sz="1100" b="0" i="0" dirty="0">
              <a:latin typeface="Franklin Gothic Book"/>
              <a:cs typeface="Franklin Gothic Book"/>
            </a:endParaRPr>
          </a:p>
        </p:txBody>
      </p:sp>
      <p:pic>
        <p:nvPicPr>
          <p:cNvPr id="7" name="Picture 6" descr="16x9PPBackground.psd"/>
          <p:cNvPicPr>
            <a:picLocks noChangeAspect="1"/>
          </p:cNvPicPr>
          <p:nvPr/>
        </p:nvPicPr>
        <p:blipFill rotWithShape="1">
          <a:blip r:embed="rId3">
            <a:extLst>
              <a:ext uri="{28A0092B-C50C-407E-A947-70E740481C1C}">
                <a14:useLocalDpi xmlns:a14="http://schemas.microsoft.com/office/drawing/2010/main" val="0"/>
              </a:ext>
            </a:extLst>
          </a:blip>
          <a:srcRect b="71380"/>
          <a:stretch/>
        </p:blipFill>
        <p:spPr>
          <a:xfrm>
            <a:off x="-1" y="0"/>
            <a:ext cx="9144001" cy="1472045"/>
          </a:xfrm>
          <a:prstGeom prst="rect">
            <a:avLst/>
          </a:prstGeom>
        </p:spPr>
      </p:pic>
    </p:spTree>
    <p:extLst>
      <p:ext uri="{BB962C8B-B14F-4D97-AF65-F5344CB8AC3E}">
        <p14:creationId xmlns:p14="http://schemas.microsoft.com/office/powerpoint/2010/main" val="294492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a:lstStyle>
        <a:defPPr>
          <a:defRPr sz="3200" b="0" i="0" dirty="0" smtClean="0">
            <a:latin typeface="Franklin Gothic Medium"/>
            <a:cs typeface="Franklin Gothic Medium"/>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1959</TotalTime>
  <Words>688</Words>
  <Application>Microsoft Office PowerPoint</Application>
  <PresentationFormat>On-screen Show (16:9)</PresentationFormat>
  <Paragraphs>53</Paragraphs>
  <Slides>6</Slides>
  <Notes>6</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Franklin Gothic Book</vt:lpstr>
      <vt:lpstr>Franklin Gothic Medium</vt:lpstr>
      <vt:lpstr>Office Theme</vt:lpstr>
      <vt:lpstr>PowerPoint Presentation</vt:lpstr>
      <vt:lpstr>Algorithm Details</vt:lpstr>
      <vt:lpstr>Heatmap 1</vt:lpstr>
      <vt:lpstr>Heatmap 2</vt:lpstr>
      <vt:lpstr>Discussion of the algorithm</vt:lpstr>
      <vt:lpstr>PowerPoint Presentation</vt:lpstr>
    </vt:vector>
  </TitlesOfParts>
  <Company>Texas A&amp;M Engineering Communications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Gardner</dc:creator>
  <cp:lastModifiedBy>Ankur Roy Chowdhury</cp:lastModifiedBy>
  <cp:revision>76</cp:revision>
  <dcterms:created xsi:type="dcterms:W3CDTF">2015-09-29T16:05:30Z</dcterms:created>
  <dcterms:modified xsi:type="dcterms:W3CDTF">2018-02-21T06:06:20Z</dcterms:modified>
</cp:coreProperties>
</file>